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2"/>
  </p:notesMasterIdLst>
  <p:sldIdLst>
    <p:sldId id="258" r:id="rId2"/>
    <p:sldId id="352" r:id="rId3"/>
    <p:sldId id="321" r:id="rId4"/>
    <p:sldId id="354" r:id="rId5"/>
    <p:sldId id="322" r:id="rId6"/>
    <p:sldId id="324" r:id="rId7"/>
    <p:sldId id="356" r:id="rId8"/>
    <p:sldId id="357" r:id="rId9"/>
    <p:sldId id="358" r:id="rId10"/>
    <p:sldId id="359" r:id="rId11"/>
    <p:sldId id="361" r:id="rId12"/>
    <p:sldId id="370" r:id="rId13"/>
    <p:sldId id="371" r:id="rId14"/>
    <p:sldId id="372" r:id="rId15"/>
    <p:sldId id="353" r:id="rId16"/>
    <p:sldId id="325" r:id="rId17"/>
    <p:sldId id="365" r:id="rId18"/>
    <p:sldId id="362" r:id="rId19"/>
    <p:sldId id="363" r:id="rId20"/>
    <p:sldId id="364" r:id="rId21"/>
    <p:sldId id="288" r:id="rId22"/>
    <p:sldId id="360" r:id="rId23"/>
    <p:sldId id="366" r:id="rId24"/>
    <p:sldId id="326" r:id="rId25"/>
    <p:sldId id="368" r:id="rId26"/>
    <p:sldId id="367" r:id="rId27"/>
    <p:sldId id="369" r:id="rId28"/>
    <p:sldId id="373" r:id="rId29"/>
    <p:sldId id="374" r:id="rId30"/>
    <p:sldId id="28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79BA"/>
    <a:srgbClr val="4792C7"/>
    <a:srgbClr val="1C79BA"/>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15" autoAdjust="0"/>
    <p:restoredTop sz="94660"/>
  </p:normalViewPr>
  <p:slideViewPr>
    <p:cSldViewPr snapToGrid="0">
      <p:cViewPr varScale="1">
        <p:scale>
          <a:sx n="74" d="100"/>
          <a:sy n="74" d="100"/>
        </p:scale>
        <p:origin x="25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E96450-3BFF-4525-B53D-47300E62B1DE}" type="datetimeFigureOut">
              <a:rPr lang="en-US" smtClean="0"/>
              <a:t>7/18/2023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150660-3F2F-4194-A2E0-7482107CED5F}" type="slidenum">
              <a:rPr lang="en-US" smtClean="0"/>
              <a:t>‹#›</a:t>
            </a:fld>
            <a:endParaRPr lang="en-US"/>
          </a:p>
        </p:txBody>
      </p:sp>
    </p:spTree>
    <p:extLst>
      <p:ext uri="{BB962C8B-B14F-4D97-AF65-F5344CB8AC3E}">
        <p14:creationId xmlns:p14="http://schemas.microsoft.com/office/powerpoint/2010/main" val="603435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6165E-1CE2-42C4-A07A-CBBB21287C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E5C162B-C891-4E3C-8067-6ADAEDD498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4FEF003-CDB5-4B28-BB66-FB17B4BC4500}"/>
              </a:ext>
            </a:extLst>
          </p:cNvPr>
          <p:cNvSpPr>
            <a:spLocks noGrp="1"/>
          </p:cNvSpPr>
          <p:nvPr>
            <p:ph type="dt" sz="half" idx="10"/>
          </p:nvPr>
        </p:nvSpPr>
        <p:spPr/>
        <p:txBody>
          <a:bodyPr/>
          <a:lstStyle/>
          <a:p>
            <a:fld id="{F9460C83-178C-45AC-AE78-CBF06C935997}" type="datetimeFigureOut">
              <a:rPr lang="en-GB" smtClean="0"/>
              <a:t>18/07/2023</a:t>
            </a:fld>
            <a:endParaRPr lang="en-GB"/>
          </a:p>
        </p:txBody>
      </p:sp>
      <p:sp>
        <p:nvSpPr>
          <p:cNvPr id="5" name="Footer Placeholder 4">
            <a:extLst>
              <a:ext uri="{FF2B5EF4-FFF2-40B4-BE49-F238E27FC236}">
                <a16:creationId xmlns:a16="http://schemas.microsoft.com/office/drawing/2014/main" id="{7391E646-650D-462B-BB74-A35226F099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1E6C70-17E1-48EF-A387-7AAF05CE4FFE}"/>
              </a:ext>
            </a:extLst>
          </p:cNvPr>
          <p:cNvSpPr>
            <a:spLocks noGrp="1"/>
          </p:cNvSpPr>
          <p:nvPr>
            <p:ph type="sldNum" sz="quarter" idx="12"/>
          </p:nvPr>
        </p:nvSpPr>
        <p:spPr/>
        <p:txBody>
          <a:bodyPr/>
          <a:lstStyle/>
          <a:p>
            <a:fld id="{DD8AF0A6-E112-4F5B-8C86-61B6B8511DC9}" type="slidenum">
              <a:rPr lang="en-GB" smtClean="0"/>
              <a:t>‹#›</a:t>
            </a:fld>
            <a:endParaRPr lang="en-GB"/>
          </a:p>
        </p:txBody>
      </p:sp>
    </p:spTree>
    <p:extLst>
      <p:ext uri="{BB962C8B-B14F-4D97-AF65-F5344CB8AC3E}">
        <p14:creationId xmlns:p14="http://schemas.microsoft.com/office/powerpoint/2010/main" val="4288707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D848A-78EC-4721-B777-FE62ADDA822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69D51F7-8BA3-43A0-A8F3-A8544DA365D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E7F62F-77E4-462F-B8FA-DE17597F2A9C}"/>
              </a:ext>
            </a:extLst>
          </p:cNvPr>
          <p:cNvSpPr>
            <a:spLocks noGrp="1"/>
          </p:cNvSpPr>
          <p:nvPr>
            <p:ph type="dt" sz="half" idx="10"/>
          </p:nvPr>
        </p:nvSpPr>
        <p:spPr/>
        <p:txBody>
          <a:bodyPr/>
          <a:lstStyle/>
          <a:p>
            <a:fld id="{F9460C83-178C-45AC-AE78-CBF06C935997}" type="datetimeFigureOut">
              <a:rPr lang="en-GB" smtClean="0"/>
              <a:t>18/07/2023</a:t>
            </a:fld>
            <a:endParaRPr lang="en-GB"/>
          </a:p>
        </p:txBody>
      </p:sp>
      <p:sp>
        <p:nvSpPr>
          <p:cNvPr id="5" name="Footer Placeholder 4">
            <a:extLst>
              <a:ext uri="{FF2B5EF4-FFF2-40B4-BE49-F238E27FC236}">
                <a16:creationId xmlns:a16="http://schemas.microsoft.com/office/drawing/2014/main" id="{00D2B4BB-F57E-4962-B8AF-048EEC003D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EF0CE5-6E83-4E5D-BD04-A99481454D13}"/>
              </a:ext>
            </a:extLst>
          </p:cNvPr>
          <p:cNvSpPr>
            <a:spLocks noGrp="1"/>
          </p:cNvSpPr>
          <p:nvPr>
            <p:ph type="sldNum" sz="quarter" idx="12"/>
          </p:nvPr>
        </p:nvSpPr>
        <p:spPr/>
        <p:txBody>
          <a:bodyPr/>
          <a:lstStyle/>
          <a:p>
            <a:fld id="{DD8AF0A6-E112-4F5B-8C86-61B6B8511DC9}" type="slidenum">
              <a:rPr lang="en-GB" smtClean="0"/>
              <a:t>‹#›</a:t>
            </a:fld>
            <a:endParaRPr lang="en-GB"/>
          </a:p>
        </p:txBody>
      </p:sp>
    </p:spTree>
    <p:extLst>
      <p:ext uri="{BB962C8B-B14F-4D97-AF65-F5344CB8AC3E}">
        <p14:creationId xmlns:p14="http://schemas.microsoft.com/office/powerpoint/2010/main" val="2364350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9D86EE-5CE7-4EBF-AD71-08137F2332C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F3D33BD-20E8-44B1-B4C9-796806CBCBC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EB8958-B9CA-461E-AE31-0C5187A36028}"/>
              </a:ext>
            </a:extLst>
          </p:cNvPr>
          <p:cNvSpPr>
            <a:spLocks noGrp="1"/>
          </p:cNvSpPr>
          <p:nvPr>
            <p:ph type="dt" sz="half" idx="10"/>
          </p:nvPr>
        </p:nvSpPr>
        <p:spPr/>
        <p:txBody>
          <a:bodyPr/>
          <a:lstStyle/>
          <a:p>
            <a:fld id="{F9460C83-178C-45AC-AE78-CBF06C935997}" type="datetimeFigureOut">
              <a:rPr lang="en-GB" smtClean="0"/>
              <a:t>18/07/2023</a:t>
            </a:fld>
            <a:endParaRPr lang="en-GB"/>
          </a:p>
        </p:txBody>
      </p:sp>
      <p:sp>
        <p:nvSpPr>
          <p:cNvPr id="5" name="Footer Placeholder 4">
            <a:extLst>
              <a:ext uri="{FF2B5EF4-FFF2-40B4-BE49-F238E27FC236}">
                <a16:creationId xmlns:a16="http://schemas.microsoft.com/office/drawing/2014/main" id="{A707526C-46EA-4EF1-8984-1805A7D903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CBF919-8F78-484E-A630-014ED27A3A88}"/>
              </a:ext>
            </a:extLst>
          </p:cNvPr>
          <p:cNvSpPr>
            <a:spLocks noGrp="1"/>
          </p:cNvSpPr>
          <p:nvPr>
            <p:ph type="sldNum" sz="quarter" idx="12"/>
          </p:nvPr>
        </p:nvSpPr>
        <p:spPr/>
        <p:txBody>
          <a:bodyPr/>
          <a:lstStyle/>
          <a:p>
            <a:fld id="{DD8AF0A6-E112-4F5B-8C86-61B6B8511DC9}" type="slidenum">
              <a:rPr lang="en-GB" smtClean="0"/>
              <a:t>‹#›</a:t>
            </a:fld>
            <a:endParaRPr lang="en-GB"/>
          </a:p>
        </p:txBody>
      </p:sp>
    </p:spTree>
    <p:extLst>
      <p:ext uri="{BB962C8B-B14F-4D97-AF65-F5344CB8AC3E}">
        <p14:creationId xmlns:p14="http://schemas.microsoft.com/office/powerpoint/2010/main" val="4119681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782ED-FFB4-4D4B-8F8B-1724F2CB158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DCFBA84-85D0-445A-AF94-7CC4F19607F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980787-0ED5-4E02-9475-C8F4C73372B6}"/>
              </a:ext>
            </a:extLst>
          </p:cNvPr>
          <p:cNvSpPr>
            <a:spLocks noGrp="1"/>
          </p:cNvSpPr>
          <p:nvPr>
            <p:ph type="dt" sz="half" idx="10"/>
          </p:nvPr>
        </p:nvSpPr>
        <p:spPr/>
        <p:txBody>
          <a:bodyPr/>
          <a:lstStyle/>
          <a:p>
            <a:fld id="{F9460C83-178C-45AC-AE78-CBF06C935997}" type="datetimeFigureOut">
              <a:rPr lang="en-GB" smtClean="0"/>
              <a:t>18/07/2023</a:t>
            </a:fld>
            <a:endParaRPr lang="en-GB"/>
          </a:p>
        </p:txBody>
      </p:sp>
      <p:sp>
        <p:nvSpPr>
          <p:cNvPr id="5" name="Footer Placeholder 4">
            <a:extLst>
              <a:ext uri="{FF2B5EF4-FFF2-40B4-BE49-F238E27FC236}">
                <a16:creationId xmlns:a16="http://schemas.microsoft.com/office/drawing/2014/main" id="{E88A4C43-9482-4ECE-89DA-A8BB48A003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B35C0D-ADD1-4FD5-8246-FCF0113E4692}"/>
              </a:ext>
            </a:extLst>
          </p:cNvPr>
          <p:cNvSpPr>
            <a:spLocks noGrp="1"/>
          </p:cNvSpPr>
          <p:nvPr>
            <p:ph type="sldNum" sz="quarter" idx="12"/>
          </p:nvPr>
        </p:nvSpPr>
        <p:spPr/>
        <p:txBody>
          <a:bodyPr/>
          <a:lstStyle/>
          <a:p>
            <a:fld id="{DD8AF0A6-E112-4F5B-8C86-61B6B8511DC9}" type="slidenum">
              <a:rPr lang="en-GB" smtClean="0"/>
              <a:t>‹#›</a:t>
            </a:fld>
            <a:endParaRPr lang="en-GB"/>
          </a:p>
        </p:txBody>
      </p:sp>
    </p:spTree>
    <p:extLst>
      <p:ext uri="{BB962C8B-B14F-4D97-AF65-F5344CB8AC3E}">
        <p14:creationId xmlns:p14="http://schemas.microsoft.com/office/powerpoint/2010/main" val="3180611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5E77-36AC-42E4-9043-1225A1F5FA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1AC93EC-A746-497E-A9E6-220031E75D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FD6486B-04E3-47FC-9330-7DF04B63F9C4}"/>
              </a:ext>
            </a:extLst>
          </p:cNvPr>
          <p:cNvSpPr>
            <a:spLocks noGrp="1"/>
          </p:cNvSpPr>
          <p:nvPr>
            <p:ph type="dt" sz="half" idx="10"/>
          </p:nvPr>
        </p:nvSpPr>
        <p:spPr/>
        <p:txBody>
          <a:bodyPr/>
          <a:lstStyle/>
          <a:p>
            <a:fld id="{F9460C83-178C-45AC-AE78-CBF06C935997}" type="datetimeFigureOut">
              <a:rPr lang="en-GB" smtClean="0"/>
              <a:t>18/07/2023</a:t>
            </a:fld>
            <a:endParaRPr lang="en-GB"/>
          </a:p>
        </p:txBody>
      </p:sp>
      <p:sp>
        <p:nvSpPr>
          <p:cNvPr id="5" name="Footer Placeholder 4">
            <a:extLst>
              <a:ext uri="{FF2B5EF4-FFF2-40B4-BE49-F238E27FC236}">
                <a16:creationId xmlns:a16="http://schemas.microsoft.com/office/drawing/2014/main" id="{C1F89470-2EDD-4302-A7C4-5F2E8A0E87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B85807-40AD-489D-9E3D-9B4160E0DA39}"/>
              </a:ext>
            </a:extLst>
          </p:cNvPr>
          <p:cNvSpPr>
            <a:spLocks noGrp="1"/>
          </p:cNvSpPr>
          <p:nvPr>
            <p:ph type="sldNum" sz="quarter" idx="12"/>
          </p:nvPr>
        </p:nvSpPr>
        <p:spPr/>
        <p:txBody>
          <a:bodyPr/>
          <a:lstStyle/>
          <a:p>
            <a:fld id="{DD8AF0A6-E112-4F5B-8C86-61B6B8511DC9}" type="slidenum">
              <a:rPr lang="en-GB" smtClean="0"/>
              <a:t>‹#›</a:t>
            </a:fld>
            <a:endParaRPr lang="en-GB"/>
          </a:p>
        </p:txBody>
      </p:sp>
    </p:spTree>
    <p:extLst>
      <p:ext uri="{BB962C8B-B14F-4D97-AF65-F5344CB8AC3E}">
        <p14:creationId xmlns:p14="http://schemas.microsoft.com/office/powerpoint/2010/main" val="3989151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A92DB-C089-4D9B-8266-20AA13849BA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A608E2B-E97F-4F4A-802D-41C68C5C1E9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D0B827-984D-4D28-B6F3-58B3AF02BFA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B6D239E-28EF-4F10-B979-DFEDBD9A48AE}"/>
              </a:ext>
            </a:extLst>
          </p:cNvPr>
          <p:cNvSpPr>
            <a:spLocks noGrp="1"/>
          </p:cNvSpPr>
          <p:nvPr>
            <p:ph type="dt" sz="half" idx="10"/>
          </p:nvPr>
        </p:nvSpPr>
        <p:spPr/>
        <p:txBody>
          <a:bodyPr/>
          <a:lstStyle/>
          <a:p>
            <a:fld id="{F9460C83-178C-45AC-AE78-CBF06C935997}" type="datetimeFigureOut">
              <a:rPr lang="en-GB" smtClean="0"/>
              <a:t>18/07/2023</a:t>
            </a:fld>
            <a:endParaRPr lang="en-GB"/>
          </a:p>
        </p:txBody>
      </p:sp>
      <p:sp>
        <p:nvSpPr>
          <p:cNvPr id="6" name="Footer Placeholder 5">
            <a:extLst>
              <a:ext uri="{FF2B5EF4-FFF2-40B4-BE49-F238E27FC236}">
                <a16:creationId xmlns:a16="http://schemas.microsoft.com/office/drawing/2014/main" id="{FCE73A27-29AD-4CE3-A006-228BC966D9B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618EF5-2C13-4537-91C5-8BC42D1BD767}"/>
              </a:ext>
            </a:extLst>
          </p:cNvPr>
          <p:cNvSpPr>
            <a:spLocks noGrp="1"/>
          </p:cNvSpPr>
          <p:nvPr>
            <p:ph type="sldNum" sz="quarter" idx="12"/>
          </p:nvPr>
        </p:nvSpPr>
        <p:spPr/>
        <p:txBody>
          <a:bodyPr/>
          <a:lstStyle/>
          <a:p>
            <a:fld id="{DD8AF0A6-E112-4F5B-8C86-61B6B8511DC9}" type="slidenum">
              <a:rPr lang="en-GB" smtClean="0"/>
              <a:t>‹#›</a:t>
            </a:fld>
            <a:endParaRPr lang="en-GB"/>
          </a:p>
        </p:txBody>
      </p:sp>
    </p:spTree>
    <p:extLst>
      <p:ext uri="{BB962C8B-B14F-4D97-AF65-F5344CB8AC3E}">
        <p14:creationId xmlns:p14="http://schemas.microsoft.com/office/powerpoint/2010/main" val="2455223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C569E-E179-4482-AD78-F231950C391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03091E-C985-45C0-B21E-79753D2203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E8E3E92-905F-4657-B1A3-654859E7302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F81DA0A-4585-4C5F-8BE6-74AA251A16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A91C28B-2FB1-47BC-BADE-DF0282F009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188ED05-8557-4191-9B15-43D739565962}"/>
              </a:ext>
            </a:extLst>
          </p:cNvPr>
          <p:cNvSpPr>
            <a:spLocks noGrp="1"/>
          </p:cNvSpPr>
          <p:nvPr>
            <p:ph type="dt" sz="half" idx="10"/>
          </p:nvPr>
        </p:nvSpPr>
        <p:spPr/>
        <p:txBody>
          <a:bodyPr/>
          <a:lstStyle/>
          <a:p>
            <a:fld id="{F9460C83-178C-45AC-AE78-CBF06C935997}" type="datetimeFigureOut">
              <a:rPr lang="en-GB" smtClean="0"/>
              <a:t>18/07/2023</a:t>
            </a:fld>
            <a:endParaRPr lang="en-GB"/>
          </a:p>
        </p:txBody>
      </p:sp>
      <p:sp>
        <p:nvSpPr>
          <p:cNvPr id="8" name="Footer Placeholder 7">
            <a:extLst>
              <a:ext uri="{FF2B5EF4-FFF2-40B4-BE49-F238E27FC236}">
                <a16:creationId xmlns:a16="http://schemas.microsoft.com/office/drawing/2014/main" id="{692EC2C7-E13E-49EC-9750-4713E248C03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789CD3-868F-428E-A97D-A0B898FC9EEC}"/>
              </a:ext>
            </a:extLst>
          </p:cNvPr>
          <p:cNvSpPr>
            <a:spLocks noGrp="1"/>
          </p:cNvSpPr>
          <p:nvPr>
            <p:ph type="sldNum" sz="quarter" idx="12"/>
          </p:nvPr>
        </p:nvSpPr>
        <p:spPr/>
        <p:txBody>
          <a:bodyPr/>
          <a:lstStyle/>
          <a:p>
            <a:fld id="{DD8AF0A6-E112-4F5B-8C86-61B6B8511DC9}" type="slidenum">
              <a:rPr lang="en-GB" smtClean="0"/>
              <a:t>‹#›</a:t>
            </a:fld>
            <a:endParaRPr lang="en-GB"/>
          </a:p>
        </p:txBody>
      </p:sp>
    </p:spTree>
    <p:extLst>
      <p:ext uri="{BB962C8B-B14F-4D97-AF65-F5344CB8AC3E}">
        <p14:creationId xmlns:p14="http://schemas.microsoft.com/office/powerpoint/2010/main" val="2898824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A79D-0E28-489A-903D-96D0A0984C7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962A87-2C78-42DE-9CDC-0113FDE52720}"/>
              </a:ext>
            </a:extLst>
          </p:cNvPr>
          <p:cNvSpPr>
            <a:spLocks noGrp="1"/>
          </p:cNvSpPr>
          <p:nvPr>
            <p:ph type="dt" sz="half" idx="10"/>
          </p:nvPr>
        </p:nvSpPr>
        <p:spPr/>
        <p:txBody>
          <a:bodyPr/>
          <a:lstStyle/>
          <a:p>
            <a:fld id="{F9460C83-178C-45AC-AE78-CBF06C935997}" type="datetimeFigureOut">
              <a:rPr lang="en-GB" smtClean="0"/>
              <a:t>18/07/2023</a:t>
            </a:fld>
            <a:endParaRPr lang="en-GB"/>
          </a:p>
        </p:txBody>
      </p:sp>
      <p:sp>
        <p:nvSpPr>
          <p:cNvPr id="4" name="Footer Placeholder 3">
            <a:extLst>
              <a:ext uri="{FF2B5EF4-FFF2-40B4-BE49-F238E27FC236}">
                <a16:creationId xmlns:a16="http://schemas.microsoft.com/office/drawing/2014/main" id="{484610F5-2CA1-4D98-AFB0-BD7F7DB09CB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C8944C9-211B-44EE-BDD9-F6B95820DD29}"/>
              </a:ext>
            </a:extLst>
          </p:cNvPr>
          <p:cNvSpPr>
            <a:spLocks noGrp="1"/>
          </p:cNvSpPr>
          <p:nvPr>
            <p:ph type="sldNum" sz="quarter" idx="12"/>
          </p:nvPr>
        </p:nvSpPr>
        <p:spPr/>
        <p:txBody>
          <a:bodyPr/>
          <a:lstStyle/>
          <a:p>
            <a:fld id="{DD8AF0A6-E112-4F5B-8C86-61B6B8511DC9}" type="slidenum">
              <a:rPr lang="en-GB" smtClean="0"/>
              <a:t>‹#›</a:t>
            </a:fld>
            <a:endParaRPr lang="en-GB"/>
          </a:p>
        </p:txBody>
      </p:sp>
    </p:spTree>
    <p:extLst>
      <p:ext uri="{BB962C8B-B14F-4D97-AF65-F5344CB8AC3E}">
        <p14:creationId xmlns:p14="http://schemas.microsoft.com/office/powerpoint/2010/main" val="4248556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03EAD9-B9CA-48F4-86E6-27FCD619627A}"/>
              </a:ext>
            </a:extLst>
          </p:cNvPr>
          <p:cNvSpPr>
            <a:spLocks noGrp="1"/>
          </p:cNvSpPr>
          <p:nvPr>
            <p:ph type="dt" sz="half" idx="10"/>
          </p:nvPr>
        </p:nvSpPr>
        <p:spPr/>
        <p:txBody>
          <a:bodyPr/>
          <a:lstStyle/>
          <a:p>
            <a:fld id="{F9460C83-178C-45AC-AE78-CBF06C935997}" type="datetimeFigureOut">
              <a:rPr lang="en-GB" smtClean="0"/>
              <a:t>18/07/2023</a:t>
            </a:fld>
            <a:endParaRPr lang="en-GB"/>
          </a:p>
        </p:txBody>
      </p:sp>
      <p:sp>
        <p:nvSpPr>
          <p:cNvPr id="3" name="Footer Placeholder 2">
            <a:extLst>
              <a:ext uri="{FF2B5EF4-FFF2-40B4-BE49-F238E27FC236}">
                <a16:creationId xmlns:a16="http://schemas.microsoft.com/office/drawing/2014/main" id="{6EE9CB2B-0E5F-4F8B-8464-58B98DE406D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C9EBF5-6AE4-40F8-BBEE-A596B1B3C043}"/>
              </a:ext>
            </a:extLst>
          </p:cNvPr>
          <p:cNvSpPr>
            <a:spLocks noGrp="1"/>
          </p:cNvSpPr>
          <p:nvPr>
            <p:ph type="sldNum" sz="quarter" idx="12"/>
          </p:nvPr>
        </p:nvSpPr>
        <p:spPr/>
        <p:txBody>
          <a:bodyPr/>
          <a:lstStyle/>
          <a:p>
            <a:fld id="{DD8AF0A6-E112-4F5B-8C86-61B6B8511DC9}" type="slidenum">
              <a:rPr lang="en-GB" smtClean="0"/>
              <a:t>‹#›</a:t>
            </a:fld>
            <a:endParaRPr lang="en-GB"/>
          </a:p>
        </p:txBody>
      </p:sp>
    </p:spTree>
    <p:extLst>
      <p:ext uri="{BB962C8B-B14F-4D97-AF65-F5344CB8AC3E}">
        <p14:creationId xmlns:p14="http://schemas.microsoft.com/office/powerpoint/2010/main" val="1685489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8C93A-1FFD-4F70-8A68-DC514EAC87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00F1BE7-373C-4F27-B130-B8F7098A06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DEA758F-3E73-4CD8-91A1-3B15BCDBDB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01C4731-E0C1-4AFD-8EE6-22E1751110E8}"/>
              </a:ext>
            </a:extLst>
          </p:cNvPr>
          <p:cNvSpPr>
            <a:spLocks noGrp="1"/>
          </p:cNvSpPr>
          <p:nvPr>
            <p:ph type="dt" sz="half" idx="10"/>
          </p:nvPr>
        </p:nvSpPr>
        <p:spPr/>
        <p:txBody>
          <a:bodyPr/>
          <a:lstStyle/>
          <a:p>
            <a:fld id="{F9460C83-178C-45AC-AE78-CBF06C935997}" type="datetimeFigureOut">
              <a:rPr lang="en-GB" smtClean="0"/>
              <a:t>18/07/2023</a:t>
            </a:fld>
            <a:endParaRPr lang="en-GB"/>
          </a:p>
        </p:txBody>
      </p:sp>
      <p:sp>
        <p:nvSpPr>
          <p:cNvPr id="6" name="Footer Placeholder 5">
            <a:extLst>
              <a:ext uri="{FF2B5EF4-FFF2-40B4-BE49-F238E27FC236}">
                <a16:creationId xmlns:a16="http://schemas.microsoft.com/office/drawing/2014/main" id="{ECB49D74-E21D-40E0-9C23-1279D8AE43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4EECE52-C430-403C-A53E-9A1C00E4B7DF}"/>
              </a:ext>
            </a:extLst>
          </p:cNvPr>
          <p:cNvSpPr>
            <a:spLocks noGrp="1"/>
          </p:cNvSpPr>
          <p:nvPr>
            <p:ph type="sldNum" sz="quarter" idx="12"/>
          </p:nvPr>
        </p:nvSpPr>
        <p:spPr/>
        <p:txBody>
          <a:bodyPr/>
          <a:lstStyle/>
          <a:p>
            <a:fld id="{DD8AF0A6-E112-4F5B-8C86-61B6B8511DC9}" type="slidenum">
              <a:rPr lang="en-GB" smtClean="0"/>
              <a:t>‹#›</a:t>
            </a:fld>
            <a:endParaRPr lang="en-GB"/>
          </a:p>
        </p:txBody>
      </p:sp>
    </p:spTree>
    <p:extLst>
      <p:ext uri="{BB962C8B-B14F-4D97-AF65-F5344CB8AC3E}">
        <p14:creationId xmlns:p14="http://schemas.microsoft.com/office/powerpoint/2010/main" val="2783942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46075-4C7B-45DE-88CC-DF7AC9AD87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EF14585-662A-4BC8-A5B9-F3E08AFA7B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3FF8393-5CB6-4CC7-982B-64DF39A926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CB53F42-54CD-4D9D-AFC2-C4DBE9FF37CC}"/>
              </a:ext>
            </a:extLst>
          </p:cNvPr>
          <p:cNvSpPr>
            <a:spLocks noGrp="1"/>
          </p:cNvSpPr>
          <p:nvPr>
            <p:ph type="dt" sz="half" idx="10"/>
          </p:nvPr>
        </p:nvSpPr>
        <p:spPr/>
        <p:txBody>
          <a:bodyPr/>
          <a:lstStyle/>
          <a:p>
            <a:fld id="{F9460C83-178C-45AC-AE78-CBF06C935997}" type="datetimeFigureOut">
              <a:rPr lang="en-GB" smtClean="0"/>
              <a:t>18/07/2023</a:t>
            </a:fld>
            <a:endParaRPr lang="en-GB"/>
          </a:p>
        </p:txBody>
      </p:sp>
      <p:sp>
        <p:nvSpPr>
          <p:cNvPr id="6" name="Footer Placeholder 5">
            <a:extLst>
              <a:ext uri="{FF2B5EF4-FFF2-40B4-BE49-F238E27FC236}">
                <a16:creationId xmlns:a16="http://schemas.microsoft.com/office/drawing/2014/main" id="{EAC1A73C-53A1-4D27-8585-7F94283335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242E37-3B35-4DB1-B46B-F0A0383960FE}"/>
              </a:ext>
            </a:extLst>
          </p:cNvPr>
          <p:cNvSpPr>
            <a:spLocks noGrp="1"/>
          </p:cNvSpPr>
          <p:nvPr>
            <p:ph type="sldNum" sz="quarter" idx="12"/>
          </p:nvPr>
        </p:nvSpPr>
        <p:spPr/>
        <p:txBody>
          <a:bodyPr/>
          <a:lstStyle/>
          <a:p>
            <a:fld id="{DD8AF0A6-E112-4F5B-8C86-61B6B8511DC9}" type="slidenum">
              <a:rPr lang="en-GB" smtClean="0"/>
              <a:t>‹#›</a:t>
            </a:fld>
            <a:endParaRPr lang="en-GB"/>
          </a:p>
        </p:txBody>
      </p:sp>
    </p:spTree>
    <p:extLst>
      <p:ext uri="{BB962C8B-B14F-4D97-AF65-F5344CB8AC3E}">
        <p14:creationId xmlns:p14="http://schemas.microsoft.com/office/powerpoint/2010/main" val="953893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56D831-8D83-4EC0-85D5-EB4AEB46D8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99852A-DD96-42B0-A1DC-D5AE10FF72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9FF582-AB6B-4EEC-9865-D8B842D87B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460C83-178C-45AC-AE78-CBF06C935997}" type="datetimeFigureOut">
              <a:rPr lang="en-GB" smtClean="0"/>
              <a:t>18/07/2023</a:t>
            </a:fld>
            <a:endParaRPr lang="en-GB"/>
          </a:p>
        </p:txBody>
      </p:sp>
      <p:sp>
        <p:nvSpPr>
          <p:cNvPr id="5" name="Footer Placeholder 4">
            <a:extLst>
              <a:ext uri="{FF2B5EF4-FFF2-40B4-BE49-F238E27FC236}">
                <a16:creationId xmlns:a16="http://schemas.microsoft.com/office/drawing/2014/main" id="{FE134C65-E185-4068-AFD6-3C3265950C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A539C6-D887-4C81-869D-C2637FA1BA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8AF0A6-E112-4F5B-8C86-61B6B8511DC9}" type="slidenum">
              <a:rPr lang="en-GB" smtClean="0"/>
              <a:t>‹#›</a:t>
            </a:fld>
            <a:endParaRPr lang="en-GB"/>
          </a:p>
        </p:txBody>
      </p:sp>
    </p:spTree>
    <p:extLst>
      <p:ext uri="{BB962C8B-B14F-4D97-AF65-F5344CB8AC3E}">
        <p14:creationId xmlns:p14="http://schemas.microsoft.com/office/powerpoint/2010/main" val="711267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law-democracy.org/"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D79BA"/>
        </a:solidFill>
        <a:effectLst/>
      </p:bgPr>
    </p:bg>
    <p:spTree>
      <p:nvGrpSpPr>
        <p:cNvPr id="1" name=""/>
        <p:cNvGrpSpPr/>
        <p:nvPr/>
      </p:nvGrpSpPr>
      <p:grpSpPr>
        <a:xfrm>
          <a:off x="0" y="0"/>
          <a:ext cx="0" cy="0"/>
          <a:chOff x="0" y="0"/>
          <a:chExt cx="0" cy="0"/>
        </a:xfrm>
      </p:grpSpPr>
      <p:sp>
        <p:nvSpPr>
          <p:cNvPr id="30" name="Rectangle 23">
            <a:extLst>
              <a:ext uri="{FF2B5EF4-FFF2-40B4-BE49-F238E27FC236}">
                <a16:creationId xmlns:a16="http://schemas.microsoft.com/office/drawing/2014/main" id="{029DE7B6-DC7C-4BA1-B406-EDDA0C0A3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
            <a:ext cx="7537704" cy="68580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EC010FEF-770D-466A-A61D-5CC6DC33C4F6}"/>
              </a:ext>
            </a:extLst>
          </p:cNvPr>
          <p:cNvSpPr>
            <a:spLocks noGrp="1"/>
          </p:cNvSpPr>
          <p:nvPr>
            <p:ph type="title"/>
          </p:nvPr>
        </p:nvSpPr>
        <p:spPr>
          <a:xfrm>
            <a:off x="5189621" y="768351"/>
            <a:ext cx="5478379" cy="3443042"/>
          </a:xfrm>
          <a:noFill/>
        </p:spPr>
        <p:txBody>
          <a:bodyPr vert="horz" lIns="91440" tIns="45720" rIns="91440" bIns="45720" rtlCol="0" anchor="b">
            <a:normAutofit fontScale="90000"/>
          </a:bodyPr>
          <a:lstStyle/>
          <a:p>
            <a:br>
              <a:rPr lang="en-US" sz="5400" b="1" i="1" dirty="0">
                <a:latin typeface="Arial" panose="020B0604020202020204" pitchFamily="34" charset="0"/>
                <a:cs typeface="Arial" panose="020B0604020202020204" pitchFamily="34" charset="0"/>
              </a:rPr>
            </a:br>
            <a:br>
              <a:rPr lang="en-US" sz="5400" b="1" i="1" dirty="0">
                <a:latin typeface="Arial" panose="020B0604020202020204" pitchFamily="34" charset="0"/>
                <a:cs typeface="Arial" panose="020B0604020202020204" pitchFamily="34" charset="0"/>
              </a:rPr>
            </a:br>
            <a:r>
              <a:rPr lang="en-US" sz="5400" b="1" i="1" dirty="0">
                <a:latin typeface="Arial" panose="020B0604020202020204" pitchFamily="34" charset="0"/>
                <a:cs typeface="Arial" panose="020B0604020202020204" pitchFamily="34" charset="0"/>
              </a:rPr>
              <a:t>Week 4: Media Regulation and Freedom of Expression for the Media</a:t>
            </a:r>
            <a:endParaRPr lang="en-US" sz="5400" b="1" i="1" kern="1200" dirty="0">
              <a:latin typeface="Arial" panose="020B0604020202020204" pitchFamily="34" charset="0"/>
              <a:cs typeface="Arial" panose="020B0604020202020204" pitchFamily="34" charset="0"/>
            </a:endParaRPr>
          </a:p>
        </p:txBody>
      </p:sp>
      <p:pic>
        <p:nvPicPr>
          <p:cNvPr id="9" name="Graphic 8">
            <a:extLst>
              <a:ext uri="{FF2B5EF4-FFF2-40B4-BE49-F238E27FC236}">
                <a16:creationId xmlns:a16="http://schemas.microsoft.com/office/drawing/2014/main" id="{FFB25C51-D094-485A-BDBD-33B84BD1A0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0" y="2827780"/>
            <a:ext cx="4173330" cy="1011888"/>
          </a:xfrm>
          <a:prstGeom prst="rect">
            <a:avLst/>
          </a:prstGeom>
        </p:spPr>
      </p:pic>
      <p:sp>
        <p:nvSpPr>
          <p:cNvPr id="3" name="Text Placeholder 2">
            <a:extLst>
              <a:ext uri="{FF2B5EF4-FFF2-40B4-BE49-F238E27FC236}">
                <a16:creationId xmlns:a16="http://schemas.microsoft.com/office/drawing/2014/main" id="{ABCFDD17-069B-DCBB-2954-7D14FA9B8E16}"/>
              </a:ext>
            </a:extLst>
          </p:cNvPr>
          <p:cNvSpPr>
            <a:spLocks noGrp="1"/>
          </p:cNvSpPr>
          <p:nvPr>
            <p:ph type="body" idx="1"/>
          </p:nvPr>
        </p:nvSpPr>
        <p:spPr>
          <a:xfrm>
            <a:off x="5357610" y="4589463"/>
            <a:ext cx="5989839" cy="1500187"/>
          </a:xfrm>
        </p:spPr>
        <p:txBody>
          <a:bodyPr/>
          <a:lstStyle/>
          <a:p>
            <a:pPr>
              <a:lnSpc>
                <a:spcPct val="100000"/>
              </a:lnSpc>
            </a:pPr>
            <a:endParaRPr lang="en-US" b="1" dirty="0">
              <a:solidFill>
                <a:schemeClr val="tx1"/>
              </a:solidFill>
              <a:latin typeface="Arial" panose="020B0604020202020204" pitchFamily="34" charset="0"/>
              <a:cs typeface="Arial" panose="020B0604020202020204" pitchFamily="34" charset="0"/>
            </a:endParaRPr>
          </a:p>
          <a:p>
            <a:pPr>
              <a:lnSpc>
                <a:spcPct val="100000"/>
              </a:lnSpc>
            </a:pPr>
            <a:r>
              <a:rPr lang="en-US" b="1" dirty="0">
                <a:solidFill>
                  <a:schemeClr val="tx1"/>
                </a:solidFill>
                <a:latin typeface="Arial" panose="020B0604020202020204" pitchFamily="34" charset="0"/>
                <a:cs typeface="Arial" panose="020B0604020202020204" pitchFamily="34" charset="0"/>
              </a:rPr>
              <a:t>Laura Notess</a:t>
            </a:r>
          </a:p>
          <a:p>
            <a:pPr>
              <a:lnSpc>
                <a:spcPct val="100000"/>
              </a:lnSpc>
            </a:pPr>
            <a:r>
              <a:rPr lang="en-US" b="1" dirty="0">
                <a:solidFill>
                  <a:schemeClr val="tx1"/>
                </a:solidFill>
                <a:latin typeface="Arial" panose="020B0604020202020204" pitchFamily="34" charset="0"/>
                <a:cs typeface="Arial" panose="020B0604020202020204" pitchFamily="34" charset="0"/>
              </a:rPr>
              <a:t>Senior Legal Officer, CLD</a:t>
            </a:r>
          </a:p>
        </p:txBody>
      </p:sp>
    </p:spTree>
    <p:extLst>
      <p:ext uri="{BB962C8B-B14F-4D97-AF65-F5344CB8AC3E}">
        <p14:creationId xmlns:p14="http://schemas.microsoft.com/office/powerpoint/2010/main" val="461404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Self-Regulatory versus Co-Regulatory Systems</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2176529"/>
            <a:ext cx="6467867" cy="3683357"/>
          </a:xfrm>
        </p:spPr>
        <p:txBody>
          <a:bodyPr anchor="ctr">
            <a:normAutofit fontScale="85000" lnSpcReduction="20000"/>
          </a:bodyPr>
          <a:lstStyle/>
          <a:p>
            <a:r>
              <a:rPr lang="en-GB" dirty="0">
                <a:latin typeface="Times New Roman" panose="02020603050405020304" pitchFamily="18" charset="0"/>
                <a:cs typeface="Times New Roman" panose="02020603050405020304" pitchFamily="18" charset="0"/>
              </a:rPr>
              <a:t>Co-regulation has some advantages:</a:t>
            </a:r>
          </a:p>
          <a:p>
            <a:pPr lvl="1"/>
            <a:r>
              <a:rPr lang="en-GB" dirty="0">
                <a:latin typeface="Times New Roman" panose="02020603050405020304" pitchFamily="18" charset="0"/>
                <a:cs typeface="Times New Roman" panose="02020603050405020304" pitchFamily="18" charset="0"/>
              </a:rPr>
              <a:t>Since it has a legal backstop, it has more power to enforce professional standards</a:t>
            </a:r>
          </a:p>
          <a:p>
            <a:pPr lvl="1"/>
            <a:r>
              <a:rPr lang="en-GB" dirty="0">
                <a:latin typeface="Times New Roman" panose="02020603050405020304" pitchFamily="18" charset="0"/>
                <a:cs typeface="Times New Roman" panose="02020603050405020304" pitchFamily="18" charset="0"/>
              </a:rPr>
              <a:t>It can be a lot easier to establish</a:t>
            </a:r>
          </a:p>
          <a:p>
            <a:r>
              <a:rPr lang="en-GB" dirty="0">
                <a:latin typeface="Times New Roman" panose="02020603050405020304" pitchFamily="18" charset="0"/>
                <a:cs typeface="Times New Roman" panose="02020603050405020304" pitchFamily="18" charset="0"/>
              </a:rPr>
              <a:t>But much depends on the legislation:</a:t>
            </a:r>
          </a:p>
          <a:p>
            <a:pPr lvl="1"/>
            <a:r>
              <a:rPr lang="en-GB" dirty="0">
                <a:latin typeface="Times New Roman" panose="02020603050405020304" pitchFamily="18" charset="0"/>
                <a:cs typeface="Times New Roman" panose="02020603050405020304" pitchFamily="18" charset="0"/>
              </a:rPr>
              <a:t>Co-regulatory systems can be independent, but there is a risk of government capture</a:t>
            </a:r>
          </a:p>
          <a:p>
            <a:pPr lvl="1"/>
            <a:r>
              <a:rPr lang="en-GB" dirty="0">
                <a:latin typeface="Times New Roman" panose="02020603050405020304" pitchFamily="18" charset="0"/>
                <a:cs typeface="Times New Roman" panose="02020603050405020304" pitchFamily="18" charset="0"/>
              </a:rPr>
              <a:t>If media does not play a significant role, the system may not be sensitive to the needs of the media</a:t>
            </a:r>
          </a:p>
          <a:p>
            <a:pPr lvl="1"/>
            <a:r>
              <a:rPr lang="en-GB" dirty="0">
                <a:latin typeface="Times New Roman" panose="02020603050405020304" pitchFamily="18" charset="0"/>
                <a:cs typeface="Times New Roman" panose="02020603050405020304" pitchFamily="18" charset="0"/>
              </a:rPr>
              <a:t>In some cases, the law provides for excessive sanctions</a:t>
            </a:r>
          </a:p>
          <a:p>
            <a:r>
              <a:rPr lang="en-GB" dirty="0">
                <a:latin typeface="Times New Roman" panose="02020603050405020304" pitchFamily="18" charset="0"/>
                <a:cs typeface="Times New Roman" panose="02020603050405020304" pitchFamily="18" charset="0"/>
              </a:rPr>
              <a:t>International standards prefer self-regulation but don’t necessarily exclude co-regulation</a:t>
            </a:r>
          </a:p>
          <a:p>
            <a:pPr lvl="1"/>
            <a:endParaRPr lang="en-GB"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2936325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Journalist Safety</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2176529"/>
            <a:ext cx="6467867" cy="3683357"/>
          </a:xfrm>
        </p:spPr>
        <p:txBody>
          <a:bodyPr anchor="ctr">
            <a:normAutofit fontScale="92500" lnSpcReduction="10000"/>
          </a:bodyPr>
          <a:lstStyle/>
          <a:p>
            <a:r>
              <a:rPr lang="en-GB" dirty="0">
                <a:latin typeface="Times New Roman" panose="02020603050405020304" pitchFamily="18" charset="0"/>
                <a:cs typeface="Times New Roman" panose="02020603050405020304" pitchFamily="18" charset="0"/>
              </a:rPr>
              <a:t>This is a slightly different issue than the media regulation issues discussed during this week</a:t>
            </a:r>
          </a:p>
          <a:p>
            <a:r>
              <a:rPr lang="en-GB" dirty="0">
                <a:latin typeface="Times New Roman" panose="02020603050405020304" pitchFamily="18" charset="0"/>
                <a:cs typeface="Times New Roman" panose="02020603050405020304" pitchFamily="18" charset="0"/>
              </a:rPr>
              <a:t>But it is important to ensuring journalists can work independently and produce content on controversial or sensitive issues</a:t>
            </a:r>
          </a:p>
          <a:p>
            <a:pPr lvl="1"/>
            <a:r>
              <a:rPr lang="en-GB" dirty="0">
                <a:latin typeface="Times New Roman" panose="02020603050405020304" pitchFamily="18" charset="0"/>
                <a:cs typeface="Times New Roman" panose="02020603050405020304" pitchFamily="18" charset="0"/>
              </a:rPr>
              <a:t>If journalists face threats when reporting on certain content, the public is less likely to get information on these subjects</a:t>
            </a:r>
          </a:p>
          <a:p>
            <a:pPr lvl="1"/>
            <a:r>
              <a:rPr lang="en-GB" dirty="0">
                <a:latin typeface="Times New Roman" panose="02020603050405020304" pitchFamily="18" charset="0"/>
                <a:cs typeface="Times New Roman" panose="02020603050405020304" pitchFamily="18" charset="0"/>
              </a:rPr>
              <a:t>The journalist’s own right to life and other fundamental rights are also at stake</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360602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Journalist Safety</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2176529"/>
            <a:ext cx="6467867" cy="3683357"/>
          </a:xfrm>
        </p:spPr>
        <p:txBody>
          <a:bodyPr anchor="ctr">
            <a:normAutofit/>
          </a:bodyPr>
          <a:lstStyle/>
          <a:p>
            <a:r>
              <a:rPr lang="en-GB" dirty="0">
                <a:latin typeface="Times New Roman" panose="02020603050405020304" pitchFamily="18" charset="0"/>
                <a:cs typeface="Times New Roman" panose="02020603050405020304" pitchFamily="18" charset="0"/>
              </a:rPr>
              <a:t>States should ensure State actors avoid causing harm to journalists</a:t>
            </a:r>
          </a:p>
          <a:p>
            <a:pPr lvl="1"/>
            <a:r>
              <a:rPr lang="en-GB" dirty="0">
                <a:latin typeface="Times New Roman" panose="02020603050405020304" pitchFamily="18" charset="0"/>
                <a:cs typeface="Times New Roman" panose="02020603050405020304" pitchFamily="18" charset="0"/>
              </a:rPr>
              <a:t>This obviously includes any illegal actions, such as attacking journalists in retaliation for their journalistic work</a:t>
            </a:r>
          </a:p>
          <a:p>
            <a:pPr lvl="1"/>
            <a:r>
              <a:rPr lang="en-GB" dirty="0">
                <a:latin typeface="Times New Roman" panose="02020603050405020304" pitchFamily="18" charset="0"/>
                <a:cs typeface="Times New Roman" panose="02020603050405020304" pitchFamily="18" charset="0"/>
              </a:rPr>
              <a:t>It may also include other steps, like training police on the role of journalists who are reporting on protests, or developing codes of conduct for public officials that discourage using negative language about journalists</a:t>
            </a:r>
          </a:p>
          <a:p>
            <a:pPr lvl="1"/>
            <a:endParaRPr lang="en-GB"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396486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Journalist Safety</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2176529"/>
            <a:ext cx="6467867" cy="3812147"/>
          </a:xfrm>
        </p:spPr>
        <p:txBody>
          <a:bodyPr anchor="ctr">
            <a:normAutofit fontScale="85000" lnSpcReduction="20000"/>
          </a:bodyPr>
          <a:lstStyle/>
          <a:p>
            <a:r>
              <a:rPr lang="en-GB" dirty="0">
                <a:latin typeface="Times New Roman" panose="02020603050405020304" pitchFamily="18" charset="0"/>
                <a:cs typeface="Times New Roman" panose="02020603050405020304" pitchFamily="18" charset="0"/>
              </a:rPr>
              <a:t>Journalists may face threats from non-State actors, like organised crime or armed groups</a:t>
            </a:r>
          </a:p>
          <a:p>
            <a:r>
              <a:rPr lang="en-GB" dirty="0">
                <a:latin typeface="Times New Roman" panose="02020603050405020304" pitchFamily="18" charset="0"/>
                <a:cs typeface="Times New Roman" panose="02020603050405020304" pitchFamily="18" charset="0"/>
              </a:rPr>
              <a:t>International human rights law governs State actions and States aren’t directly responsible for the acts of others</a:t>
            </a:r>
          </a:p>
          <a:p>
            <a:r>
              <a:rPr lang="en-GB" dirty="0">
                <a:latin typeface="Times New Roman" panose="02020603050405020304" pitchFamily="18" charset="0"/>
                <a:cs typeface="Times New Roman" panose="02020603050405020304" pitchFamily="18" charset="0"/>
              </a:rPr>
              <a:t>But they should take steps to protect journalists, and prosecute and seek redress when a journalist is harmed</a:t>
            </a:r>
          </a:p>
          <a:p>
            <a:pPr lvl="1"/>
            <a:r>
              <a:rPr lang="en-GB" dirty="0">
                <a:latin typeface="Times New Roman" panose="02020603050405020304" pitchFamily="18" charset="0"/>
                <a:cs typeface="Times New Roman" panose="02020603050405020304" pitchFamily="18" charset="0"/>
              </a:rPr>
              <a:t>For example, ensuring law enforcement provides support when a journalist is threatened and promptly investigates crimes against journalists</a:t>
            </a:r>
          </a:p>
          <a:p>
            <a:pPr lvl="1"/>
            <a:r>
              <a:rPr lang="en-GB" dirty="0">
                <a:latin typeface="Times New Roman" panose="02020603050405020304" pitchFamily="18" charset="0"/>
                <a:cs typeface="Times New Roman" panose="02020603050405020304" pitchFamily="18" charset="0"/>
              </a:rPr>
              <a:t>Depending on the circumstances, this could mean developing specialised journalist safety mechanisms</a:t>
            </a:r>
          </a:p>
          <a:p>
            <a:pPr lvl="1"/>
            <a:endParaRPr lang="en-GB"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2338318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1D79BA"/>
        </a:solidFill>
        <a:effectLst/>
      </p:bgPr>
    </p:bg>
    <p:spTree>
      <p:nvGrpSpPr>
        <p:cNvPr id="1" name=""/>
        <p:cNvGrpSpPr/>
        <p:nvPr/>
      </p:nvGrpSpPr>
      <p:grpSpPr>
        <a:xfrm>
          <a:off x="0" y="0"/>
          <a:ext cx="0" cy="0"/>
          <a:chOff x="0" y="0"/>
          <a:chExt cx="0" cy="0"/>
        </a:xfrm>
      </p:grpSpPr>
      <p:sp>
        <p:nvSpPr>
          <p:cNvPr id="30" name="Rectangle 23">
            <a:extLst>
              <a:ext uri="{FF2B5EF4-FFF2-40B4-BE49-F238E27FC236}">
                <a16:creationId xmlns:a16="http://schemas.microsoft.com/office/drawing/2014/main" id="{029DE7B6-DC7C-4BA1-B406-EDDA0C0A3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
            <a:ext cx="7537704" cy="68580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EC010FEF-770D-466A-A61D-5CC6DC33C4F6}"/>
              </a:ext>
            </a:extLst>
          </p:cNvPr>
          <p:cNvSpPr>
            <a:spLocks noGrp="1"/>
          </p:cNvSpPr>
          <p:nvPr>
            <p:ph type="title"/>
          </p:nvPr>
        </p:nvSpPr>
        <p:spPr>
          <a:xfrm>
            <a:off x="5189621" y="1043189"/>
            <a:ext cx="5478379" cy="2796479"/>
          </a:xfrm>
          <a:noFill/>
        </p:spPr>
        <p:txBody>
          <a:bodyPr vert="horz" lIns="91440" tIns="45720" rIns="91440" bIns="45720" rtlCol="0" anchor="b">
            <a:normAutofit/>
          </a:bodyPr>
          <a:lstStyle/>
          <a:p>
            <a:r>
              <a:rPr lang="en-US" sz="5400" b="1" i="1" kern="1200" dirty="0">
                <a:latin typeface="Arial" panose="020B0604020202020204" pitchFamily="34" charset="0"/>
                <a:cs typeface="Arial" panose="020B0604020202020204" pitchFamily="34" charset="0"/>
              </a:rPr>
              <a:t>Discussion</a:t>
            </a:r>
          </a:p>
        </p:txBody>
      </p:sp>
      <p:pic>
        <p:nvPicPr>
          <p:cNvPr id="9" name="Graphic 8">
            <a:extLst>
              <a:ext uri="{FF2B5EF4-FFF2-40B4-BE49-F238E27FC236}">
                <a16:creationId xmlns:a16="http://schemas.microsoft.com/office/drawing/2014/main" id="{FFB25C51-D094-485A-BDBD-33B84BD1A0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0" y="2827780"/>
            <a:ext cx="4173330" cy="1011888"/>
          </a:xfrm>
          <a:prstGeom prst="rect">
            <a:avLst/>
          </a:prstGeom>
        </p:spPr>
      </p:pic>
      <p:sp>
        <p:nvSpPr>
          <p:cNvPr id="3" name="Text Placeholder 2">
            <a:extLst>
              <a:ext uri="{FF2B5EF4-FFF2-40B4-BE49-F238E27FC236}">
                <a16:creationId xmlns:a16="http://schemas.microsoft.com/office/drawing/2014/main" id="{4C530773-3CA6-391C-E8D9-121DE9B2045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195047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1D79BA"/>
        </a:solidFill>
        <a:effectLst/>
      </p:bgPr>
    </p:bg>
    <p:spTree>
      <p:nvGrpSpPr>
        <p:cNvPr id="1" name=""/>
        <p:cNvGrpSpPr/>
        <p:nvPr/>
      </p:nvGrpSpPr>
      <p:grpSpPr>
        <a:xfrm>
          <a:off x="0" y="0"/>
          <a:ext cx="0" cy="0"/>
          <a:chOff x="0" y="0"/>
          <a:chExt cx="0" cy="0"/>
        </a:xfrm>
      </p:grpSpPr>
      <p:sp>
        <p:nvSpPr>
          <p:cNvPr id="30" name="Rectangle 23">
            <a:extLst>
              <a:ext uri="{FF2B5EF4-FFF2-40B4-BE49-F238E27FC236}">
                <a16:creationId xmlns:a16="http://schemas.microsoft.com/office/drawing/2014/main" id="{029DE7B6-DC7C-4BA1-B406-EDDA0C0A3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
            <a:ext cx="7537704" cy="68580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EC010FEF-770D-466A-A61D-5CC6DC33C4F6}"/>
              </a:ext>
            </a:extLst>
          </p:cNvPr>
          <p:cNvSpPr>
            <a:spLocks noGrp="1"/>
          </p:cNvSpPr>
          <p:nvPr>
            <p:ph type="title"/>
          </p:nvPr>
        </p:nvSpPr>
        <p:spPr>
          <a:xfrm>
            <a:off x="5189621" y="1926056"/>
            <a:ext cx="5478379" cy="2663407"/>
          </a:xfrm>
          <a:noFill/>
        </p:spPr>
        <p:txBody>
          <a:bodyPr vert="horz" lIns="91440" tIns="45720" rIns="91440" bIns="45720" rtlCol="0" anchor="b">
            <a:normAutofit/>
          </a:bodyPr>
          <a:lstStyle/>
          <a:p>
            <a:r>
              <a:rPr lang="en-US" sz="5400" b="1" i="1" dirty="0">
                <a:latin typeface="Arial" panose="020B0604020202020204" pitchFamily="34" charset="0"/>
                <a:cs typeface="Arial" panose="020B0604020202020204" pitchFamily="34" charset="0"/>
              </a:rPr>
              <a:t>Broadcast Regulation</a:t>
            </a:r>
            <a:endParaRPr lang="en-US" sz="5400" b="1" i="1" kern="1200" dirty="0">
              <a:latin typeface="Arial" panose="020B0604020202020204" pitchFamily="34" charset="0"/>
              <a:cs typeface="Arial" panose="020B0604020202020204" pitchFamily="34" charset="0"/>
            </a:endParaRPr>
          </a:p>
        </p:txBody>
      </p:sp>
      <p:pic>
        <p:nvPicPr>
          <p:cNvPr id="9" name="Graphic 8">
            <a:extLst>
              <a:ext uri="{FF2B5EF4-FFF2-40B4-BE49-F238E27FC236}">
                <a16:creationId xmlns:a16="http://schemas.microsoft.com/office/drawing/2014/main" id="{FFB25C51-D094-485A-BDBD-33B84BD1A0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0" y="2827780"/>
            <a:ext cx="4173330" cy="1011888"/>
          </a:xfrm>
          <a:prstGeom prst="rect">
            <a:avLst/>
          </a:prstGeom>
        </p:spPr>
      </p:pic>
      <p:sp>
        <p:nvSpPr>
          <p:cNvPr id="3" name="Text Placeholder 2">
            <a:extLst>
              <a:ext uri="{FF2B5EF4-FFF2-40B4-BE49-F238E27FC236}">
                <a16:creationId xmlns:a16="http://schemas.microsoft.com/office/drawing/2014/main" id="{4C530773-3CA6-391C-E8D9-121DE9B2045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969563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Regulating Broadcasting</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7"/>
            <a:ext cx="6467867" cy="3775660"/>
          </a:xfrm>
        </p:spPr>
        <p:txBody>
          <a:bodyPr anchor="ctr">
            <a:normAutofit/>
          </a:bodyPr>
          <a:lstStyle/>
          <a:p>
            <a:r>
              <a:rPr lang="en-US" dirty="0">
                <a:latin typeface="Times New Roman" panose="02020603050405020304" pitchFamily="18" charset="0"/>
                <a:cs typeface="Times New Roman" panose="02020603050405020304" pitchFamily="18" charset="0"/>
              </a:rPr>
              <a:t>Broadcasting licensing is permissible and a well-established practice because (historically) it was necessary to ensure a diversity of voices on limited airwaves</a:t>
            </a:r>
          </a:p>
          <a:p>
            <a:pPr lvl="1"/>
            <a:r>
              <a:rPr lang="en-US" dirty="0">
                <a:latin typeface="Times New Roman" panose="02020603050405020304" pitchFamily="18" charset="0"/>
                <a:cs typeface="Times New Roman" panose="02020603050405020304" pitchFamily="18" charset="0"/>
              </a:rPr>
              <a:t>Only a limited number of available TV and radio stations</a:t>
            </a:r>
          </a:p>
          <a:p>
            <a:r>
              <a:rPr lang="en-US" dirty="0">
                <a:latin typeface="Times New Roman" panose="02020603050405020304" pitchFamily="18" charset="0"/>
                <a:cs typeface="Times New Roman" panose="02020603050405020304" pitchFamily="18" charset="0"/>
              </a:rPr>
              <a:t>Important to have an independent licensing authority and an open and transparent license allocation process</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758029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Broadcasting Authority</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7"/>
            <a:ext cx="6467867" cy="3984034"/>
          </a:xfrm>
        </p:spPr>
        <p:txBody>
          <a:bodyPr anchor="ctr">
            <a:normAutofit fontScale="92500" lnSpcReduction="10000"/>
          </a:bodyPr>
          <a:lstStyle/>
          <a:p>
            <a:r>
              <a:rPr lang="en-US" dirty="0">
                <a:latin typeface="Times New Roman" panose="02020603050405020304" pitchFamily="18" charset="0"/>
                <a:cs typeface="Times New Roman" panose="02020603050405020304" pitchFamily="18" charset="0"/>
              </a:rPr>
              <a:t>Independence is key</a:t>
            </a:r>
          </a:p>
          <a:p>
            <a:r>
              <a:rPr lang="en-US" dirty="0">
                <a:latin typeface="Times New Roman" panose="02020603050405020304" pitchFamily="18" charset="0"/>
                <a:cs typeface="Times New Roman" panose="02020603050405020304" pitchFamily="18" charset="0"/>
              </a:rPr>
              <a:t>How can a body established by a government be “independent”?</a:t>
            </a:r>
          </a:p>
          <a:p>
            <a:r>
              <a:rPr lang="en-US" dirty="0">
                <a:latin typeface="Times New Roman" panose="02020603050405020304" pitchFamily="18" charset="0"/>
                <a:cs typeface="Times New Roman" panose="02020603050405020304" pitchFamily="18" charset="0"/>
              </a:rPr>
              <a:t>Recall the factors that can ensure independence, such as:</a:t>
            </a:r>
          </a:p>
          <a:p>
            <a:pPr lvl="1"/>
            <a:r>
              <a:rPr lang="en-US" dirty="0">
                <a:latin typeface="Times New Roman" panose="02020603050405020304" pitchFamily="18" charset="0"/>
                <a:cs typeface="Times New Roman" panose="02020603050405020304" pitchFamily="18" charset="0"/>
              </a:rPr>
              <a:t>Mandate to act independently; clear powers</a:t>
            </a:r>
          </a:p>
          <a:p>
            <a:pPr lvl="1"/>
            <a:r>
              <a:rPr lang="en-US" dirty="0">
                <a:latin typeface="Times New Roman" panose="02020603050405020304" pitchFamily="18" charset="0"/>
                <a:cs typeface="Times New Roman" panose="02020603050405020304" pitchFamily="18" charset="0"/>
              </a:rPr>
              <a:t>Protection for its budget</a:t>
            </a:r>
          </a:p>
          <a:p>
            <a:pPr lvl="1"/>
            <a:r>
              <a:rPr lang="en-US" dirty="0">
                <a:latin typeface="Times New Roman" panose="02020603050405020304" pitchFamily="18" charset="0"/>
                <a:cs typeface="Times New Roman" panose="02020603050405020304" pitchFamily="18" charset="0"/>
              </a:rPr>
              <a:t>Appointment process for its leaders insulated from political interference</a:t>
            </a:r>
          </a:p>
          <a:p>
            <a:pPr lvl="1"/>
            <a:r>
              <a:rPr lang="en-US" dirty="0">
                <a:latin typeface="Times New Roman" panose="02020603050405020304" pitchFamily="18" charset="0"/>
                <a:cs typeface="Times New Roman" panose="02020603050405020304" pitchFamily="18" charset="0"/>
              </a:rPr>
              <a:t>Tenure protection</a:t>
            </a:r>
          </a:p>
          <a:p>
            <a:pPr lvl="1"/>
            <a:r>
              <a:rPr lang="en-US" dirty="0">
                <a:latin typeface="Times New Roman" panose="02020603050405020304" pitchFamily="18" charset="0"/>
                <a:cs typeface="Times New Roman" panose="02020603050405020304" pitchFamily="18" charset="0"/>
              </a:rPr>
              <a:t>Other steps to safeguard independence</a:t>
            </a:r>
            <a:endParaRPr lang="en-GB"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784918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Broadcast Licensing</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7"/>
            <a:ext cx="6467867" cy="3775660"/>
          </a:xfrm>
        </p:spPr>
        <p:txBody>
          <a:bodyPr anchor="ctr">
            <a:normAutofit fontScale="92500" lnSpcReduction="20000"/>
          </a:bodyPr>
          <a:lstStyle/>
          <a:p>
            <a:r>
              <a:rPr lang="en-US" dirty="0">
                <a:latin typeface="Times New Roman" panose="02020603050405020304" pitchFamily="18" charset="0"/>
                <a:cs typeface="Times New Roman" panose="02020603050405020304" pitchFamily="18" charset="0"/>
              </a:rPr>
              <a:t>Licensing process should meet a number of requirements, such as:</a:t>
            </a:r>
          </a:p>
          <a:p>
            <a:pPr lvl="1"/>
            <a:r>
              <a:rPr lang="en-US" dirty="0">
                <a:latin typeface="Times New Roman" panose="02020603050405020304" pitchFamily="18" charset="0"/>
                <a:cs typeface="Times New Roman" panose="02020603050405020304" pitchFamily="18" charset="0"/>
              </a:rPr>
              <a:t>Clear criteria for awarding licenses</a:t>
            </a:r>
          </a:p>
          <a:p>
            <a:pPr lvl="2"/>
            <a:r>
              <a:rPr lang="en-US" dirty="0">
                <a:latin typeface="Times New Roman" panose="02020603050405020304" pitchFamily="18" charset="0"/>
                <a:cs typeface="Times New Roman" panose="02020603050405020304" pitchFamily="18" charset="0"/>
              </a:rPr>
              <a:t>Not based solely on the highest bidder</a:t>
            </a:r>
          </a:p>
          <a:p>
            <a:pPr lvl="1"/>
            <a:r>
              <a:rPr lang="en-US" dirty="0">
                <a:latin typeface="Times New Roman" panose="02020603050405020304" pitchFamily="18" charset="0"/>
                <a:cs typeface="Times New Roman" panose="02020603050405020304" pitchFamily="18" charset="0"/>
              </a:rPr>
              <a:t>No excessive fees or requirements that could harm diversity</a:t>
            </a:r>
          </a:p>
          <a:p>
            <a:pPr lvl="1"/>
            <a:r>
              <a:rPr lang="en-US" dirty="0">
                <a:latin typeface="Times New Roman" panose="02020603050405020304" pitchFamily="18" charset="0"/>
                <a:cs typeface="Times New Roman" panose="02020603050405020304" pitchFamily="18" charset="0"/>
              </a:rPr>
              <a:t>Clear procedure, including precise deadlines</a:t>
            </a:r>
          </a:p>
          <a:p>
            <a:r>
              <a:rPr lang="en-US" dirty="0">
                <a:latin typeface="Times New Roman" panose="02020603050405020304" pitchFamily="18" charset="0"/>
                <a:cs typeface="Times New Roman" panose="02020603050405020304" pitchFamily="18" charset="0"/>
              </a:rPr>
              <a:t>Rules around withdrawal of licenses must protect against political retaliation</a:t>
            </a:r>
          </a:p>
          <a:p>
            <a:r>
              <a:rPr lang="en-US" dirty="0">
                <a:latin typeface="Times New Roman" panose="02020603050405020304" pitchFamily="18" charset="0"/>
                <a:cs typeface="Times New Roman" panose="02020603050405020304" pitchFamily="18" charset="0"/>
              </a:rPr>
              <a:t>Special license categories for community/non-profit broadcasters</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960555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Broadcast Content</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7"/>
            <a:ext cx="6467867" cy="3775660"/>
          </a:xfrm>
        </p:spPr>
        <p:txBody>
          <a:bodyPr anchor="ctr">
            <a:normAutofit/>
          </a:bodyPr>
          <a:lstStyle/>
          <a:p>
            <a:r>
              <a:rPr lang="en-US" dirty="0">
                <a:latin typeface="Times New Roman" panose="02020603050405020304" pitchFamily="18" charset="0"/>
                <a:cs typeface="Times New Roman" panose="02020603050405020304" pitchFamily="18" charset="0"/>
              </a:rPr>
              <a:t>Positive requirements imposed on broadcasters (requirements to carry certain kinds of content)</a:t>
            </a:r>
          </a:p>
          <a:p>
            <a:pPr lvl="1"/>
            <a:r>
              <a:rPr lang="en-US" dirty="0">
                <a:latin typeface="Times New Roman" panose="02020603050405020304" pitchFamily="18" charset="0"/>
                <a:cs typeface="Times New Roman" panose="02020603050405020304" pitchFamily="18" charset="0"/>
              </a:rPr>
              <a:t>Example: local content requirements</a:t>
            </a:r>
          </a:p>
          <a:p>
            <a:pPr lvl="1"/>
            <a:r>
              <a:rPr lang="en-US" dirty="0">
                <a:latin typeface="Times New Roman" panose="02020603050405020304" pitchFamily="18" charset="0"/>
                <a:cs typeface="Times New Roman" panose="02020603050405020304" pitchFamily="18" charset="0"/>
              </a:rPr>
              <a:t>Can be legitimate if they serve the public interest, promote media diversity </a:t>
            </a:r>
          </a:p>
          <a:p>
            <a:pPr lvl="1"/>
            <a:r>
              <a:rPr lang="en-US" dirty="0">
                <a:latin typeface="Times New Roman" panose="02020603050405020304" pitchFamily="18" charset="0"/>
                <a:cs typeface="Times New Roman" panose="02020603050405020304" pitchFamily="18" charset="0"/>
              </a:rPr>
              <a:t>But requirements that would interfere with media independence, like requirements to carry certain political messages, would not be legitimate</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2212067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D79BA"/>
        </a:solidFill>
        <a:effectLst/>
      </p:bgPr>
    </p:bg>
    <p:spTree>
      <p:nvGrpSpPr>
        <p:cNvPr id="1" name=""/>
        <p:cNvGrpSpPr/>
        <p:nvPr/>
      </p:nvGrpSpPr>
      <p:grpSpPr>
        <a:xfrm>
          <a:off x="0" y="0"/>
          <a:ext cx="0" cy="0"/>
          <a:chOff x="0" y="0"/>
          <a:chExt cx="0" cy="0"/>
        </a:xfrm>
      </p:grpSpPr>
      <p:sp>
        <p:nvSpPr>
          <p:cNvPr id="30" name="Rectangle 23">
            <a:extLst>
              <a:ext uri="{FF2B5EF4-FFF2-40B4-BE49-F238E27FC236}">
                <a16:creationId xmlns:a16="http://schemas.microsoft.com/office/drawing/2014/main" id="{029DE7B6-DC7C-4BA1-B406-EDDA0C0A3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
            <a:ext cx="7537704" cy="68580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EC010FEF-770D-466A-A61D-5CC6DC33C4F6}"/>
              </a:ext>
            </a:extLst>
          </p:cNvPr>
          <p:cNvSpPr>
            <a:spLocks noGrp="1"/>
          </p:cNvSpPr>
          <p:nvPr>
            <p:ph type="title"/>
          </p:nvPr>
        </p:nvSpPr>
        <p:spPr>
          <a:xfrm>
            <a:off x="5189621" y="1411358"/>
            <a:ext cx="5478379" cy="3178106"/>
          </a:xfrm>
          <a:noFill/>
        </p:spPr>
        <p:txBody>
          <a:bodyPr vert="horz" lIns="91440" tIns="45720" rIns="91440" bIns="45720" rtlCol="0" anchor="b">
            <a:normAutofit fontScale="90000"/>
          </a:bodyPr>
          <a:lstStyle/>
          <a:p>
            <a:r>
              <a:rPr lang="en-US" sz="5400" b="1" i="1" kern="1200" dirty="0">
                <a:latin typeface="Arial" panose="020B0604020202020204" pitchFamily="34" charset="0"/>
                <a:cs typeface="Arial" panose="020B0604020202020204" pitchFamily="34" charset="0"/>
              </a:rPr>
              <a:t>Review of Basic Principles; </a:t>
            </a:r>
            <a:br>
              <a:rPr lang="en-US" sz="5400" b="1" i="1" kern="1200" dirty="0">
                <a:latin typeface="Arial" panose="020B0604020202020204" pitchFamily="34" charset="0"/>
                <a:cs typeface="Arial" panose="020B0604020202020204" pitchFamily="34" charset="0"/>
              </a:rPr>
            </a:br>
            <a:r>
              <a:rPr lang="en-US" sz="5400" b="1" i="1" kern="1200" dirty="0">
                <a:latin typeface="Arial" panose="020B0604020202020204" pitchFamily="34" charset="0"/>
                <a:cs typeface="Arial" panose="020B0604020202020204" pitchFamily="34" charset="0"/>
              </a:rPr>
              <a:t>Journalists and Print Media Part II</a:t>
            </a:r>
          </a:p>
        </p:txBody>
      </p:sp>
      <p:pic>
        <p:nvPicPr>
          <p:cNvPr id="9" name="Graphic 8">
            <a:extLst>
              <a:ext uri="{FF2B5EF4-FFF2-40B4-BE49-F238E27FC236}">
                <a16:creationId xmlns:a16="http://schemas.microsoft.com/office/drawing/2014/main" id="{FFB25C51-D094-485A-BDBD-33B84BD1A0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0" y="2827780"/>
            <a:ext cx="4173330" cy="1011888"/>
          </a:xfrm>
          <a:prstGeom prst="rect">
            <a:avLst/>
          </a:prstGeom>
        </p:spPr>
      </p:pic>
      <p:sp>
        <p:nvSpPr>
          <p:cNvPr id="3" name="Text Placeholder 2">
            <a:extLst>
              <a:ext uri="{FF2B5EF4-FFF2-40B4-BE49-F238E27FC236}">
                <a16:creationId xmlns:a16="http://schemas.microsoft.com/office/drawing/2014/main" id="{4C530773-3CA6-391C-E8D9-121DE9B2045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7515233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Broadcast Codes of Conduct</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7"/>
            <a:ext cx="6467867" cy="3775660"/>
          </a:xfrm>
        </p:spPr>
        <p:txBody>
          <a:bodyPr anchor="ctr">
            <a:normAutofit fontScale="92500" lnSpcReduction="20000"/>
          </a:bodyPr>
          <a:lstStyle/>
          <a:p>
            <a:r>
              <a:rPr lang="en-US" dirty="0">
                <a:latin typeface="Times New Roman" panose="02020603050405020304" pitchFamily="18" charset="0"/>
                <a:cs typeface="Times New Roman" panose="02020603050405020304" pitchFamily="18" charset="0"/>
              </a:rPr>
              <a:t>Address similar issues to other press codes of conduct</a:t>
            </a:r>
          </a:p>
          <a:p>
            <a:r>
              <a:rPr lang="en-US" dirty="0">
                <a:latin typeface="Times New Roman" panose="02020603050405020304" pitchFamily="18" charset="0"/>
                <a:cs typeface="Times New Roman" panose="02020603050405020304" pitchFamily="18" charset="0"/>
              </a:rPr>
              <a:t>But they can be enforced by the regulatory body and can be linked to the license (for example if a broadcaster can lose its license for violating the code)</a:t>
            </a:r>
          </a:p>
          <a:p>
            <a:r>
              <a:rPr lang="en-US" dirty="0">
                <a:latin typeface="Times New Roman" panose="02020603050405020304" pitchFamily="18" charset="0"/>
                <a:cs typeface="Times New Roman" panose="02020603050405020304" pitchFamily="18" charset="0"/>
              </a:rPr>
              <a:t>This poses a risk of State interference with freedom of expression:</a:t>
            </a:r>
          </a:p>
          <a:p>
            <a:pPr lvl="1"/>
            <a:r>
              <a:rPr lang="en-US" dirty="0">
                <a:latin typeface="Times New Roman" panose="02020603050405020304" pitchFamily="18" charset="0"/>
                <a:cs typeface="Times New Roman" panose="02020603050405020304" pitchFamily="18" charset="0"/>
              </a:rPr>
              <a:t>This is why it is so important to have an independent regulator</a:t>
            </a:r>
          </a:p>
          <a:p>
            <a:pPr lvl="1"/>
            <a:r>
              <a:rPr lang="en-US" dirty="0">
                <a:latin typeface="Times New Roman" panose="02020603050405020304" pitchFamily="18" charset="0"/>
                <a:cs typeface="Times New Roman" panose="02020603050405020304" pitchFamily="18" charset="0"/>
              </a:rPr>
              <a:t>Sanctions for violating the code of conduct must comply with the three-part test</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2859901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Review: The Three-Part Test</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7"/>
            <a:ext cx="6467867" cy="3775660"/>
          </a:xfrm>
        </p:spPr>
        <p:txBody>
          <a:bodyPr anchor="ctr">
            <a:normAutofit/>
          </a:bodyPr>
          <a:lstStyle/>
          <a:p>
            <a:r>
              <a:rPr lang="en-US" dirty="0">
                <a:latin typeface="Times New Roman" panose="02020603050405020304" pitchFamily="18" charset="0"/>
                <a:cs typeface="Times New Roman" panose="02020603050405020304" pitchFamily="18" charset="0"/>
              </a:rPr>
              <a:t>Restrictions must:</a:t>
            </a:r>
          </a:p>
          <a:p>
            <a:pPr lvl="1"/>
            <a:r>
              <a:rPr lang="en-US" dirty="0">
                <a:latin typeface="Times New Roman" panose="02020603050405020304" pitchFamily="18" charset="0"/>
                <a:cs typeface="Times New Roman" panose="02020603050405020304" pitchFamily="18" charset="0"/>
              </a:rPr>
              <a:t>Be provided by law</a:t>
            </a:r>
          </a:p>
          <a:p>
            <a:pPr lvl="1"/>
            <a:r>
              <a:rPr lang="en-US" dirty="0">
                <a:latin typeface="Times New Roman" panose="02020603050405020304" pitchFamily="18" charset="0"/>
                <a:cs typeface="Times New Roman" panose="02020603050405020304" pitchFamily="18" charset="0"/>
              </a:rPr>
              <a:t>Protect a legitimate interest: respect of the rights or reputations of others, the protection of national security or public order or the protection of public health or morals</a:t>
            </a:r>
          </a:p>
          <a:p>
            <a:pPr lvl="1"/>
            <a:r>
              <a:rPr lang="en-US" dirty="0">
                <a:latin typeface="Times New Roman" panose="02020603050405020304" pitchFamily="18" charset="0"/>
                <a:cs typeface="Times New Roman" panose="02020603050405020304" pitchFamily="18" charset="0"/>
              </a:rPr>
              <a:t>Be necessary for the protection of that interest</a:t>
            </a:r>
            <a:endParaRPr lang="en-GB"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38282829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1D79BA"/>
        </a:solidFill>
        <a:effectLst/>
      </p:bgPr>
    </p:bg>
    <p:spTree>
      <p:nvGrpSpPr>
        <p:cNvPr id="1" name=""/>
        <p:cNvGrpSpPr/>
        <p:nvPr/>
      </p:nvGrpSpPr>
      <p:grpSpPr>
        <a:xfrm>
          <a:off x="0" y="0"/>
          <a:ext cx="0" cy="0"/>
          <a:chOff x="0" y="0"/>
          <a:chExt cx="0" cy="0"/>
        </a:xfrm>
      </p:grpSpPr>
      <p:sp>
        <p:nvSpPr>
          <p:cNvPr id="30" name="Rectangle 23">
            <a:extLst>
              <a:ext uri="{FF2B5EF4-FFF2-40B4-BE49-F238E27FC236}">
                <a16:creationId xmlns:a16="http://schemas.microsoft.com/office/drawing/2014/main" id="{029DE7B6-DC7C-4BA1-B406-EDDA0C0A3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
            <a:ext cx="7537704" cy="68580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EC010FEF-770D-466A-A61D-5CC6DC33C4F6}"/>
              </a:ext>
            </a:extLst>
          </p:cNvPr>
          <p:cNvSpPr>
            <a:spLocks noGrp="1"/>
          </p:cNvSpPr>
          <p:nvPr>
            <p:ph type="title"/>
          </p:nvPr>
        </p:nvSpPr>
        <p:spPr>
          <a:xfrm>
            <a:off x="5189621" y="1926056"/>
            <a:ext cx="5478379" cy="2663407"/>
          </a:xfrm>
          <a:noFill/>
        </p:spPr>
        <p:txBody>
          <a:bodyPr vert="horz" lIns="91440" tIns="45720" rIns="91440" bIns="45720" rtlCol="0" anchor="b">
            <a:normAutofit/>
          </a:bodyPr>
          <a:lstStyle/>
          <a:p>
            <a:r>
              <a:rPr lang="en-US" sz="5400" b="1" i="1" dirty="0">
                <a:latin typeface="Arial" panose="020B0604020202020204" pitchFamily="34" charset="0"/>
                <a:cs typeface="Arial" panose="020B0604020202020204" pitchFamily="34" charset="0"/>
              </a:rPr>
              <a:t>Public Service Media</a:t>
            </a:r>
            <a:endParaRPr lang="en-US" sz="5400" b="1" i="1" kern="1200" dirty="0">
              <a:latin typeface="Arial" panose="020B0604020202020204" pitchFamily="34" charset="0"/>
              <a:cs typeface="Arial" panose="020B0604020202020204" pitchFamily="34" charset="0"/>
            </a:endParaRPr>
          </a:p>
        </p:txBody>
      </p:sp>
      <p:pic>
        <p:nvPicPr>
          <p:cNvPr id="9" name="Graphic 8">
            <a:extLst>
              <a:ext uri="{FF2B5EF4-FFF2-40B4-BE49-F238E27FC236}">
                <a16:creationId xmlns:a16="http://schemas.microsoft.com/office/drawing/2014/main" id="{FFB25C51-D094-485A-BDBD-33B84BD1A0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0" y="2827780"/>
            <a:ext cx="4173330" cy="1011888"/>
          </a:xfrm>
          <a:prstGeom prst="rect">
            <a:avLst/>
          </a:prstGeom>
        </p:spPr>
      </p:pic>
      <p:sp>
        <p:nvSpPr>
          <p:cNvPr id="3" name="Text Placeholder 2">
            <a:extLst>
              <a:ext uri="{FF2B5EF4-FFF2-40B4-BE49-F238E27FC236}">
                <a16:creationId xmlns:a16="http://schemas.microsoft.com/office/drawing/2014/main" id="{4C530773-3CA6-391C-E8D9-121DE9B2045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743413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Public Service Media</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7"/>
            <a:ext cx="6467867" cy="3775660"/>
          </a:xfrm>
        </p:spPr>
        <p:txBody>
          <a:bodyPr anchor="ctr">
            <a:normAutofit/>
          </a:bodyPr>
          <a:lstStyle/>
          <a:p>
            <a:r>
              <a:rPr lang="en-US" dirty="0">
                <a:latin typeface="Times New Roman" panose="02020603050405020304" pitchFamily="18" charset="0"/>
                <a:cs typeface="Times New Roman" panose="02020603050405020304" pitchFamily="18" charset="0"/>
              </a:rPr>
              <a:t>Public service media has a public interest mandate but is independent of government control </a:t>
            </a:r>
          </a:p>
          <a:p>
            <a:r>
              <a:rPr lang="en-US" dirty="0">
                <a:latin typeface="Times New Roman" panose="02020603050405020304" pitchFamily="18" charset="0"/>
                <a:cs typeface="Times New Roman" panose="02020603050405020304" pitchFamily="18" charset="0"/>
              </a:rPr>
              <a:t>Receives public funding</a:t>
            </a:r>
          </a:p>
          <a:p>
            <a:pPr lvl="1"/>
            <a:r>
              <a:rPr lang="en-US" dirty="0">
                <a:latin typeface="Times New Roman" panose="02020603050405020304" pitchFamily="18" charset="0"/>
                <a:cs typeface="Times New Roman" panose="02020603050405020304" pitchFamily="18" charset="0"/>
              </a:rPr>
              <a:t>This means less commercial pressures, which can make it harder to deliver public interest content</a:t>
            </a:r>
          </a:p>
          <a:p>
            <a:r>
              <a:rPr lang="en-US" dirty="0">
                <a:latin typeface="Times New Roman" panose="02020603050405020304" pitchFamily="18" charset="0"/>
                <a:cs typeface="Times New Roman" panose="02020603050405020304" pitchFamily="18" charset="0"/>
              </a:rPr>
              <a:t>Public service media is NOT the same as State media</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3418511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Independence</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7"/>
            <a:ext cx="6467867" cy="3775660"/>
          </a:xfrm>
        </p:spPr>
        <p:txBody>
          <a:bodyPr anchor="ctr">
            <a:normAutofit/>
          </a:bodyPr>
          <a:lstStyle/>
          <a:p>
            <a:r>
              <a:rPr lang="en-US" dirty="0">
                <a:latin typeface="Times New Roman" panose="02020603050405020304" pitchFamily="18" charset="0"/>
                <a:cs typeface="Times New Roman" panose="02020603050405020304" pitchFamily="18" charset="0"/>
              </a:rPr>
              <a:t>The board of public broadcasters should be protected against political interference</a:t>
            </a:r>
          </a:p>
          <a:p>
            <a:pPr lvl="1"/>
            <a:r>
              <a:rPr lang="en-US" dirty="0">
                <a:latin typeface="Times New Roman" panose="02020603050405020304" pitchFamily="18" charset="0"/>
                <a:cs typeface="Times New Roman" panose="02020603050405020304" pitchFamily="18" charset="0"/>
              </a:rPr>
              <a:t>Similar steps to guarantee independence as we have discussed earlier</a:t>
            </a:r>
          </a:p>
          <a:p>
            <a:pPr lvl="1"/>
            <a:r>
              <a:rPr lang="en-US" dirty="0">
                <a:latin typeface="Times New Roman" panose="02020603050405020304" pitchFamily="18" charset="0"/>
                <a:cs typeface="Times New Roman" panose="02020603050405020304" pitchFamily="18" charset="0"/>
              </a:rPr>
              <a:t>Also, best if the board cannot make editorial decisions to add additional protection for editorial independence</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23156242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Funding</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6"/>
            <a:ext cx="6467867" cy="4277309"/>
          </a:xfrm>
        </p:spPr>
        <p:txBody>
          <a:bodyPr anchor="ctr">
            <a:normAutofit lnSpcReduction="10000"/>
          </a:bodyPr>
          <a:lstStyle/>
          <a:p>
            <a:r>
              <a:rPr lang="en-US" dirty="0">
                <a:latin typeface="Times New Roman" panose="02020603050405020304" pitchFamily="18" charset="0"/>
                <a:cs typeface="Times New Roman" panose="02020603050405020304" pitchFamily="18" charset="0"/>
              </a:rPr>
              <a:t>States should fund public service media in a way that does not undermine independence</a:t>
            </a:r>
          </a:p>
          <a:p>
            <a:pPr lvl="1"/>
            <a:r>
              <a:rPr lang="en-US" dirty="0">
                <a:latin typeface="Times New Roman" panose="02020603050405020304" pitchFamily="18" charset="0"/>
                <a:cs typeface="Times New Roman" panose="02020603050405020304" pitchFamily="18" charset="0"/>
              </a:rPr>
              <a:t>This can be complicated</a:t>
            </a:r>
          </a:p>
          <a:p>
            <a:pPr lvl="1"/>
            <a:r>
              <a:rPr lang="en-US" dirty="0">
                <a:latin typeface="Times New Roman" panose="02020603050405020304" pitchFamily="18" charset="0"/>
                <a:cs typeface="Times New Roman" panose="02020603050405020304" pitchFamily="18" charset="0"/>
              </a:rPr>
              <a:t>Some countries fund public service media through special taxes or fees instead of through the government budget</a:t>
            </a:r>
          </a:p>
          <a:p>
            <a:r>
              <a:rPr lang="en-US" dirty="0">
                <a:latin typeface="Times New Roman" panose="02020603050405020304" pitchFamily="18" charset="0"/>
                <a:cs typeface="Times New Roman" panose="02020603050405020304" pitchFamily="18" charset="0"/>
              </a:rPr>
              <a:t>Public service media can be allowed to seek commercial advertising but safeguards should be in place to avoid commercial pressures compromising the public interest mandate</a:t>
            </a:r>
          </a:p>
          <a:p>
            <a:pPr lvl="1"/>
            <a:endParaRPr lang="en-US"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5162765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Mandate</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7"/>
            <a:ext cx="6467867" cy="3775660"/>
          </a:xfrm>
        </p:spPr>
        <p:txBody>
          <a:bodyPr anchor="ctr">
            <a:normAutofit/>
          </a:bodyPr>
          <a:lstStyle/>
          <a:p>
            <a:r>
              <a:rPr lang="en-US" dirty="0">
                <a:latin typeface="Times New Roman" panose="02020603050405020304" pitchFamily="18" charset="0"/>
                <a:cs typeface="Times New Roman" panose="02020603050405020304" pitchFamily="18" charset="0"/>
              </a:rPr>
              <a:t>Public interest mandates may include a special focus on:</a:t>
            </a:r>
          </a:p>
          <a:p>
            <a:pPr lvl="1"/>
            <a:r>
              <a:rPr lang="en-US" dirty="0">
                <a:latin typeface="Times New Roman" panose="02020603050405020304" pitchFamily="18" charset="0"/>
                <a:cs typeface="Times New Roman" panose="02020603050405020304" pitchFamily="18" charset="0"/>
              </a:rPr>
              <a:t>Impartial reporting on news and current events</a:t>
            </a:r>
          </a:p>
          <a:p>
            <a:pPr lvl="1"/>
            <a:r>
              <a:rPr lang="en-US" dirty="0">
                <a:latin typeface="Times New Roman" panose="02020603050405020304" pitchFamily="18" charset="0"/>
                <a:cs typeface="Times New Roman" panose="02020603050405020304" pitchFamily="18" charset="0"/>
              </a:rPr>
              <a:t>Coverage of legislative or government proceedings</a:t>
            </a:r>
          </a:p>
          <a:p>
            <a:pPr lvl="1"/>
            <a:r>
              <a:rPr lang="en-US" dirty="0">
                <a:latin typeface="Times New Roman" panose="02020603050405020304" pitchFamily="18" charset="0"/>
                <a:cs typeface="Times New Roman" panose="02020603050405020304" pitchFamily="18" charset="0"/>
              </a:rPr>
              <a:t>Educational content</a:t>
            </a:r>
          </a:p>
          <a:p>
            <a:pPr lvl="1"/>
            <a:r>
              <a:rPr lang="en-US" dirty="0">
                <a:latin typeface="Times New Roman" panose="02020603050405020304" pitchFamily="18" charset="0"/>
                <a:cs typeface="Times New Roman" panose="02020603050405020304" pitchFamily="18" charset="0"/>
              </a:rPr>
              <a:t>Content covering diverse ethnic groups, in diverse languages or otherwise covering groups underserved by commercial media</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3030827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Accountability</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7"/>
            <a:ext cx="6467867" cy="3775660"/>
          </a:xfrm>
        </p:spPr>
        <p:txBody>
          <a:bodyPr anchor="ctr">
            <a:normAutofit/>
          </a:bodyPr>
          <a:lstStyle/>
          <a:p>
            <a:r>
              <a:rPr lang="en-US" dirty="0">
                <a:latin typeface="Times New Roman" panose="02020603050405020304" pitchFamily="18" charset="0"/>
                <a:cs typeface="Times New Roman" panose="02020603050405020304" pitchFamily="18" charset="0"/>
              </a:rPr>
              <a:t>Public service media is accountable to the public </a:t>
            </a:r>
          </a:p>
          <a:p>
            <a:r>
              <a:rPr lang="en-US" dirty="0">
                <a:latin typeface="Times New Roman" panose="02020603050405020304" pitchFamily="18" charset="0"/>
                <a:cs typeface="Times New Roman" panose="02020603050405020304" pitchFamily="18" charset="0"/>
              </a:rPr>
              <a:t>Transparency requirements, including annual reports and annual audits, are one way to promote accountability</a:t>
            </a:r>
          </a:p>
          <a:p>
            <a:r>
              <a:rPr lang="en-US" dirty="0">
                <a:latin typeface="Times New Roman" panose="02020603050405020304" pitchFamily="18" charset="0"/>
                <a:cs typeface="Times New Roman" panose="02020603050405020304" pitchFamily="18" charset="0"/>
              </a:rPr>
              <a:t>Public service media may adopt stricter codes of conduct given their mandate</a:t>
            </a:r>
          </a:p>
          <a:p>
            <a:pPr lvl="1"/>
            <a:r>
              <a:rPr lang="en-US" dirty="0">
                <a:latin typeface="Times New Roman" panose="02020603050405020304" pitchFamily="18" charset="0"/>
                <a:cs typeface="Times New Roman" panose="02020603050405020304" pitchFamily="18" charset="0"/>
              </a:rPr>
              <a:t>This may include public complaint options</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25765632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1D79BA"/>
        </a:solidFill>
        <a:effectLst/>
      </p:bgPr>
    </p:bg>
    <p:spTree>
      <p:nvGrpSpPr>
        <p:cNvPr id="1" name=""/>
        <p:cNvGrpSpPr/>
        <p:nvPr/>
      </p:nvGrpSpPr>
      <p:grpSpPr>
        <a:xfrm>
          <a:off x="0" y="0"/>
          <a:ext cx="0" cy="0"/>
          <a:chOff x="0" y="0"/>
          <a:chExt cx="0" cy="0"/>
        </a:xfrm>
      </p:grpSpPr>
      <p:sp>
        <p:nvSpPr>
          <p:cNvPr id="30" name="Rectangle 23">
            <a:extLst>
              <a:ext uri="{FF2B5EF4-FFF2-40B4-BE49-F238E27FC236}">
                <a16:creationId xmlns:a16="http://schemas.microsoft.com/office/drawing/2014/main" id="{029DE7B6-DC7C-4BA1-B406-EDDA0C0A3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
            <a:ext cx="7537704" cy="68580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EC010FEF-770D-466A-A61D-5CC6DC33C4F6}"/>
              </a:ext>
            </a:extLst>
          </p:cNvPr>
          <p:cNvSpPr>
            <a:spLocks noGrp="1"/>
          </p:cNvSpPr>
          <p:nvPr>
            <p:ph type="title"/>
          </p:nvPr>
        </p:nvSpPr>
        <p:spPr>
          <a:xfrm>
            <a:off x="5189621" y="1043189"/>
            <a:ext cx="5478379" cy="2796479"/>
          </a:xfrm>
          <a:noFill/>
        </p:spPr>
        <p:txBody>
          <a:bodyPr vert="horz" lIns="91440" tIns="45720" rIns="91440" bIns="45720" rtlCol="0" anchor="b">
            <a:normAutofit/>
          </a:bodyPr>
          <a:lstStyle/>
          <a:p>
            <a:r>
              <a:rPr lang="en-US" sz="5400" b="1" i="1" kern="1200" dirty="0">
                <a:latin typeface="Arial" panose="020B0604020202020204" pitchFamily="34" charset="0"/>
                <a:cs typeface="Arial" panose="020B0604020202020204" pitchFamily="34" charset="0"/>
              </a:rPr>
              <a:t>Discussion</a:t>
            </a:r>
          </a:p>
        </p:txBody>
      </p:sp>
      <p:pic>
        <p:nvPicPr>
          <p:cNvPr id="9" name="Graphic 8">
            <a:extLst>
              <a:ext uri="{FF2B5EF4-FFF2-40B4-BE49-F238E27FC236}">
                <a16:creationId xmlns:a16="http://schemas.microsoft.com/office/drawing/2014/main" id="{FFB25C51-D094-485A-BDBD-33B84BD1A0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0" y="2827780"/>
            <a:ext cx="4173330" cy="1011888"/>
          </a:xfrm>
          <a:prstGeom prst="rect">
            <a:avLst/>
          </a:prstGeom>
        </p:spPr>
      </p:pic>
      <p:sp>
        <p:nvSpPr>
          <p:cNvPr id="3" name="Text Placeholder 2">
            <a:extLst>
              <a:ext uri="{FF2B5EF4-FFF2-40B4-BE49-F238E27FC236}">
                <a16:creationId xmlns:a16="http://schemas.microsoft.com/office/drawing/2014/main" id="{4C530773-3CA6-391C-E8D9-121DE9B2045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382855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1D79BA"/>
        </a:solidFill>
        <a:effectLst/>
      </p:bgPr>
    </p:bg>
    <p:spTree>
      <p:nvGrpSpPr>
        <p:cNvPr id="1" name=""/>
        <p:cNvGrpSpPr/>
        <p:nvPr/>
      </p:nvGrpSpPr>
      <p:grpSpPr>
        <a:xfrm>
          <a:off x="0" y="0"/>
          <a:ext cx="0" cy="0"/>
          <a:chOff x="0" y="0"/>
          <a:chExt cx="0" cy="0"/>
        </a:xfrm>
      </p:grpSpPr>
      <p:sp>
        <p:nvSpPr>
          <p:cNvPr id="30" name="Rectangle 23">
            <a:extLst>
              <a:ext uri="{FF2B5EF4-FFF2-40B4-BE49-F238E27FC236}">
                <a16:creationId xmlns:a16="http://schemas.microsoft.com/office/drawing/2014/main" id="{029DE7B6-DC7C-4BA1-B406-EDDA0C0A3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
            <a:ext cx="7537704" cy="68580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EC010FEF-770D-466A-A61D-5CC6DC33C4F6}"/>
              </a:ext>
            </a:extLst>
          </p:cNvPr>
          <p:cNvSpPr>
            <a:spLocks noGrp="1"/>
          </p:cNvSpPr>
          <p:nvPr>
            <p:ph type="title"/>
          </p:nvPr>
        </p:nvSpPr>
        <p:spPr>
          <a:xfrm>
            <a:off x="5189621" y="1043189"/>
            <a:ext cx="5478379" cy="2796479"/>
          </a:xfrm>
          <a:noFill/>
        </p:spPr>
        <p:txBody>
          <a:bodyPr vert="horz" lIns="91440" tIns="45720" rIns="91440" bIns="45720" rtlCol="0" anchor="b">
            <a:normAutofit/>
          </a:bodyPr>
          <a:lstStyle/>
          <a:p>
            <a:r>
              <a:rPr lang="en-US" sz="5400" b="1" i="1" dirty="0">
                <a:latin typeface="Arial" panose="020B0604020202020204" pitchFamily="34" charset="0"/>
                <a:cs typeface="Arial" panose="020B0604020202020204" pitchFamily="34" charset="0"/>
              </a:rPr>
              <a:t>Exercise</a:t>
            </a:r>
            <a:endParaRPr lang="en-US" sz="5400" b="1" i="1" kern="1200" dirty="0">
              <a:latin typeface="Arial" panose="020B0604020202020204" pitchFamily="34" charset="0"/>
              <a:cs typeface="Arial" panose="020B0604020202020204" pitchFamily="34" charset="0"/>
            </a:endParaRPr>
          </a:p>
        </p:txBody>
      </p:sp>
      <p:pic>
        <p:nvPicPr>
          <p:cNvPr id="9" name="Graphic 8">
            <a:extLst>
              <a:ext uri="{FF2B5EF4-FFF2-40B4-BE49-F238E27FC236}">
                <a16:creationId xmlns:a16="http://schemas.microsoft.com/office/drawing/2014/main" id="{FFB25C51-D094-485A-BDBD-33B84BD1A0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0" y="2827780"/>
            <a:ext cx="4173330" cy="1011888"/>
          </a:xfrm>
          <a:prstGeom prst="rect">
            <a:avLst/>
          </a:prstGeom>
        </p:spPr>
      </p:pic>
      <p:sp>
        <p:nvSpPr>
          <p:cNvPr id="3" name="Text Placeholder 2">
            <a:extLst>
              <a:ext uri="{FF2B5EF4-FFF2-40B4-BE49-F238E27FC236}">
                <a16:creationId xmlns:a16="http://schemas.microsoft.com/office/drawing/2014/main" id="{4C530773-3CA6-391C-E8D9-121DE9B2045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34820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Review from Last Week</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7"/>
            <a:ext cx="6467867" cy="3775660"/>
          </a:xfrm>
        </p:spPr>
        <p:txBody>
          <a:bodyPr anchor="ctr">
            <a:normAutofit/>
          </a:bodyPr>
          <a:lstStyle/>
          <a:p>
            <a:r>
              <a:rPr lang="en-GB" dirty="0">
                <a:latin typeface="Times New Roman" panose="02020603050405020304" pitchFamily="18" charset="0"/>
                <a:cs typeface="Times New Roman" panose="02020603050405020304" pitchFamily="18" charset="0"/>
              </a:rPr>
              <a:t>Basic principles:</a:t>
            </a:r>
          </a:p>
          <a:p>
            <a:pPr lvl="1"/>
            <a:r>
              <a:rPr lang="en-GB" dirty="0">
                <a:latin typeface="Times New Roman" panose="02020603050405020304" pitchFamily="18" charset="0"/>
                <a:cs typeface="Times New Roman" panose="02020603050405020304" pitchFamily="18" charset="0"/>
              </a:rPr>
              <a:t>Independent and transparent regulatory regimes and bodies</a:t>
            </a:r>
          </a:p>
          <a:p>
            <a:pPr lvl="1"/>
            <a:r>
              <a:rPr lang="en-US" dirty="0">
                <a:latin typeface="Times New Roman" panose="02020603050405020304" pitchFamily="18" charset="0"/>
                <a:cs typeface="Times New Roman" panose="02020603050405020304" pitchFamily="18" charset="0"/>
              </a:rPr>
              <a:t>Preserving editorial independence and avoiding censorship</a:t>
            </a:r>
          </a:p>
          <a:p>
            <a:pPr lvl="1"/>
            <a:r>
              <a:rPr lang="en-US" dirty="0">
                <a:latin typeface="Times New Roman" panose="02020603050405020304" pitchFamily="18" charset="0"/>
                <a:cs typeface="Times New Roman" panose="02020603050405020304" pitchFamily="18" charset="0"/>
              </a:rPr>
              <a:t>P</a:t>
            </a:r>
            <a:r>
              <a:rPr lang="en-GB" dirty="0" err="1">
                <a:latin typeface="Times New Roman" panose="02020603050405020304" pitchFamily="18" charset="0"/>
                <a:cs typeface="Times New Roman" panose="02020603050405020304" pitchFamily="18" charset="0"/>
              </a:rPr>
              <a:t>romoting</a:t>
            </a:r>
            <a:r>
              <a:rPr lang="en-GB" dirty="0">
                <a:latin typeface="Times New Roman" panose="02020603050405020304" pitchFamily="18" charset="0"/>
                <a:cs typeface="Times New Roman" panose="02020603050405020304" pitchFamily="18" charset="0"/>
              </a:rPr>
              <a:t> media diversity</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23056350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1D79BA"/>
        </a:solidFill>
        <a:effectLst/>
      </p:bgPr>
    </p:bg>
    <p:spTree>
      <p:nvGrpSpPr>
        <p:cNvPr id="1" name=""/>
        <p:cNvGrpSpPr/>
        <p:nvPr/>
      </p:nvGrpSpPr>
      <p:grpSpPr>
        <a:xfrm>
          <a:off x="0" y="0"/>
          <a:ext cx="0" cy="0"/>
          <a:chOff x="0" y="0"/>
          <a:chExt cx="0" cy="0"/>
        </a:xfrm>
      </p:grpSpPr>
      <p:sp>
        <p:nvSpPr>
          <p:cNvPr id="30" name="Rectangle 23">
            <a:extLst>
              <a:ext uri="{FF2B5EF4-FFF2-40B4-BE49-F238E27FC236}">
                <a16:creationId xmlns:a16="http://schemas.microsoft.com/office/drawing/2014/main" id="{029DE7B6-DC7C-4BA1-B406-EDDA0C0A3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
            <a:ext cx="7537704" cy="68580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EC010FEF-770D-466A-A61D-5CC6DC33C4F6}"/>
              </a:ext>
            </a:extLst>
          </p:cNvPr>
          <p:cNvSpPr>
            <a:spLocks noGrp="1"/>
          </p:cNvSpPr>
          <p:nvPr>
            <p:ph type="title"/>
          </p:nvPr>
        </p:nvSpPr>
        <p:spPr>
          <a:xfrm>
            <a:off x="5189621" y="1176261"/>
            <a:ext cx="5478379" cy="2663407"/>
          </a:xfrm>
          <a:noFill/>
        </p:spPr>
        <p:txBody>
          <a:bodyPr vert="horz" lIns="91440" tIns="45720" rIns="91440" bIns="45720" rtlCol="0" anchor="b">
            <a:normAutofit/>
          </a:bodyPr>
          <a:lstStyle/>
          <a:p>
            <a:r>
              <a:rPr lang="en-US" sz="5400" b="1" i="1" kern="1200" dirty="0">
                <a:latin typeface="Arial" panose="020B0604020202020204" pitchFamily="34" charset="0"/>
                <a:cs typeface="Arial" panose="020B0604020202020204" pitchFamily="34" charset="0"/>
              </a:rPr>
              <a:t>Contact Information</a:t>
            </a:r>
          </a:p>
        </p:txBody>
      </p:sp>
      <p:sp>
        <p:nvSpPr>
          <p:cNvPr id="5" name="Text Placeholder 4">
            <a:extLst>
              <a:ext uri="{FF2B5EF4-FFF2-40B4-BE49-F238E27FC236}">
                <a16:creationId xmlns:a16="http://schemas.microsoft.com/office/drawing/2014/main" id="{6D0D6EBC-0168-44F2-8705-BD41D5F06CD4}"/>
              </a:ext>
            </a:extLst>
          </p:cNvPr>
          <p:cNvSpPr>
            <a:spLocks noGrp="1"/>
          </p:cNvSpPr>
          <p:nvPr>
            <p:ph type="body" idx="1"/>
          </p:nvPr>
        </p:nvSpPr>
        <p:spPr>
          <a:xfrm>
            <a:off x="5189619" y="4106004"/>
            <a:ext cx="5733753" cy="2218596"/>
          </a:xfrm>
          <a:noFill/>
        </p:spPr>
        <p:txBody>
          <a:bodyPr vert="horz" lIns="91440" tIns="45720" rIns="91440" bIns="45720" rtlCol="0">
            <a:normAutofit fontScale="92500"/>
          </a:bodyPr>
          <a:lstStyle/>
          <a:p>
            <a:r>
              <a:rPr lang="en-US" b="1" i="1" dirty="0">
                <a:solidFill>
                  <a:schemeClr val="tx1"/>
                </a:solidFill>
                <a:latin typeface="Arial" panose="020B0604020202020204" pitchFamily="34" charset="0"/>
                <a:cs typeface="Arial" panose="020B0604020202020204" pitchFamily="34" charset="0"/>
              </a:rPr>
              <a:t>Centre for Law and Democracy:</a:t>
            </a:r>
          </a:p>
          <a:p>
            <a:r>
              <a:rPr lang="en-US" b="1" i="1" dirty="0">
                <a:solidFill>
                  <a:schemeClr val="tx1"/>
                </a:solidFill>
                <a:latin typeface="Arial" panose="020B0604020202020204" pitchFamily="34" charset="0"/>
                <a:cs typeface="Arial" panose="020B0604020202020204" pitchFamily="34" charset="0"/>
                <a:hlinkClick r:id="rId2"/>
              </a:rPr>
              <a:t>www.law-democracy.org</a:t>
            </a:r>
            <a:endParaRPr lang="en-US" b="1" i="1" dirty="0">
              <a:solidFill>
                <a:schemeClr val="tx1"/>
              </a:solidFill>
              <a:latin typeface="Arial" panose="020B0604020202020204" pitchFamily="34" charset="0"/>
              <a:cs typeface="Arial" panose="020B0604020202020204" pitchFamily="34" charset="0"/>
            </a:endParaRPr>
          </a:p>
          <a:p>
            <a:r>
              <a:rPr lang="en-US" b="1" i="1" dirty="0">
                <a:solidFill>
                  <a:schemeClr val="tx1"/>
                </a:solidFill>
                <a:latin typeface="Arial" panose="020B0604020202020204" pitchFamily="34" charset="0"/>
                <a:cs typeface="Arial" panose="020B0604020202020204" pitchFamily="34" charset="0"/>
              </a:rPr>
              <a:t>Twitter: @</a:t>
            </a:r>
            <a:r>
              <a:rPr lang="en-US" b="1" i="1" dirty="0" err="1">
                <a:solidFill>
                  <a:schemeClr val="tx1"/>
                </a:solidFill>
                <a:latin typeface="Arial" panose="020B0604020202020204" pitchFamily="34" charset="0"/>
                <a:cs typeface="Arial" panose="020B0604020202020204" pitchFamily="34" charset="0"/>
              </a:rPr>
              <a:t>Law_Democracy</a:t>
            </a:r>
            <a:endParaRPr lang="en-US" b="1" i="1" dirty="0">
              <a:solidFill>
                <a:schemeClr val="tx1"/>
              </a:solidFill>
              <a:latin typeface="Arial" panose="020B0604020202020204" pitchFamily="34" charset="0"/>
              <a:cs typeface="Arial" panose="020B0604020202020204" pitchFamily="34" charset="0"/>
            </a:endParaRPr>
          </a:p>
          <a:p>
            <a:endParaRPr lang="en-US" b="1" i="1" dirty="0">
              <a:solidFill>
                <a:schemeClr val="tx1"/>
              </a:solidFill>
              <a:latin typeface="Arial" panose="020B0604020202020204" pitchFamily="34" charset="0"/>
              <a:cs typeface="Arial" panose="020B0604020202020204" pitchFamily="34" charset="0"/>
            </a:endParaRPr>
          </a:p>
          <a:p>
            <a:r>
              <a:rPr lang="en-US" b="1" i="1" dirty="0">
                <a:solidFill>
                  <a:schemeClr val="tx1"/>
                </a:solidFill>
                <a:latin typeface="Arial" panose="020B0604020202020204" pitchFamily="34" charset="0"/>
                <a:cs typeface="Arial" panose="020B0604020202020204" pitchFamily="34" charset="0"/>
              </a:rPr>
              <a:t>Laura Notess: laura@law-democracy.org</a:t>
            </a:r>
          </a:p>
          <a:p>
            <a:endParaRPr lang="en-US" b="1" i="1" dirty="0">
              <a:solidFill>
                <a:schemeClr val="tx1"/>
              </a:solidFill>
              <a:latin typeface="Arial" panose="020B0604020202020204" pitchFamily="34" charset="0"/>
              <a:cs typeface="Arial" panose="020B0604020202020204" pitchFamily="34" charset="0"/>
            </a:endParaRPr>
          </a:p>
          <a:p>
            <a:endParaRPr lang="en-US" b="1" i="1" dirty="0">
              <a:solidFill>
                <a:schemeClr val="tx1"/>
              </a:solidFill>
              <a:latin typeface="Arial" panose="020B0604020202020204" pitchFamily="34" charset="0"/>
              <a:cs typeface="Arial" panose="020B0604020202020204" pitchFamily="34" charset="0"/>
            </a:endParaRPr>
          </a:p>
          <a:p>
            <a:endParaRPr lang="en-US" b="1" i="1" kern="1200" dirty="0">
              <a:solidFill>
                <a:schemeClr val="tx1"/>
              </a:solidFill>
              <a:latin typeface="Arial" panose="020B0604020202020204" pitchFamily="34" charset="0"/>
              <a:cs typeface="Arial" panose="020B0604020202020204" pitchFamily="34" charset="0"/>
            </a:endParaRPr>
          </a:p>
        </p:txBody>
      </p:sp>
      <p:pic>
        <p:nvPicPr>
          <p:cNvPr id="9" name="Graphic 8">
            <a:extLst>
              <a:ext uri="{FF2B5EF4-FFF2-40B4-BE49-F238E27FC236}">
                <a16:creationId xmlns:a16="http://schemas.microsoft.com/office/drawing/2014/main" id="{FFB25C51-D094-485A-BDBD-33B84BD1A0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270" y="2827780"/>
            <a:ext cx="4173330" cy="1011888"/>
          </a:xfrm>
          <a:prstGeom prst="rect">
            <a:avLst/>
          </a:prstGeom>
        </p:spPr>
      </p:pic>
    </p:spTree>
    <p:extLst>
      <p:ext uri="{BB962C8B-B14F-4D97-AF65-F5344CB8AC3E}">
        <p14:creationId xmlns:p14="http://schemas.microsoft.com/office/powerpoint/2010/main" val="3648633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Review from Last Week</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7"/>
            <a:ext cx="6467867" cy="3775660"/>
          </a:xfrm>
        </p:spPr>
        <p:txBody>
          <a:bodyPr anchor="ctr">
            <a:normAutofit/>
          </a:bodyPr>
          <a:lstStyle/>
          <a:p>
            <a:r>
              <a:rPr lang="en-US" dirty="0">
                <a:latin typeface="Times New Roman" panose="02020603050405020304" pitchFamily="18" charset="0"/>
                <a:cs typeface="Times New Roman" panose="02020603050405020304" pitchFamily="18" charset="0"/>
              </a:rPr>
              <a:t>Different principles apply for any regulation of each category:</a:t>
            </a:r>
          </a:p>
          <a:p>
            <a:pPr lvl="1"/>
            <a:r>
              <a:rPr lang="en-US" dirty="0">
                <a:latin typeface="Times New Roman" panose="02020603050405020304" pitchFamily="18" charset="0"/>
                <a:cs typeface="Times New Roman" panose="02020603050405020304" pitchFamily="18" charset="0"/>
              </a:rPr>
              <a:t>Journalists</a:t>
            </a:r>
          </a:p>
          <a:p>
            <a:pPr lvl="1"/>
            <a:r>
              <a:rPr lang="en-US" dirty="0">
                <a:latin typeface="Times New Roman" panose="02020603050405020304" pitchFamily="18" charset="0"/>
                <a:cs typeface="Times New Roman" panose="02020603050405020304" pitchFamily="18" charset="0"/>
              </a:rPr>
              <a:t>Print media</a:t>
            </a:r>
          </a:p>
          <a:p>
            <a:pPr lvl="1"/>
            <a:r>
              <a:rPr lang="en-US" dirty="0">
                <a:latin typeface="Times New Roman" panose="02020603050405020304" pitchFamily="18" charset="0"/>
                <a:cs typeface="Times New Roman" panose="02020603050405020304" pitchFamily="18" charset="0"/>
              </a:rPr>
              <a:t>Broadcasters</a:t>
            </a:r>
          </a:p>
          <a:p>
            <a:pPr lvl="1"/>
            <a:r>
              <a:rPr lang="en-US" dirty="0">
                <a:latin typeface="Times New Roman" panose="02020603050405020304" pitchFamily="18" charset="0"/>
                <a:cs typeface="Times New Roman" panose="02020603050405020304" pitchFamily="18" charset="0"/>
              </a:rPr>
              <a:t>Public service media</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4208869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Journalists</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8" y="1953127"/>
            <a:ext cx="6467867" cy="3775660"/>
          </a:xfrm>
        </p:spPr>
        <p:txBody>
          <a:bodyPr anchor="ctr">
            <a:normAutofit/>
          </a:bodyPr>
          <a:lstStyle/>
          <a:p>
            <a:r>
              <a:rPr lang="en-US" dirty="0">
                <a:latin typeface="Times New Roman" panose="02020603050405020304" pitchFamily="18" charset="0"/>
                <a:cs typeface="Times New Roman" panose="02020603050405020304" pitchFamily="18" charset="0"/>
              </a:rPr>
              <a:t>Licensing or registration of individual journalists is not appropriate</a:t>
            </a:r>
          </a:p>
          <a:p>
            <a:r>
              <a:rPr lang="en-US" dirty="0">
                <a:latin typeface="Times New Roman" panose="02020603050405020304" pitchFamily="18" charset="0"/>
                <a:cs typeface="Times New Roman" panose="02020603050405020304" pitchFamily="18" charset="0"/>
              </a:rPr>
              <a:t>Accreditation schemes may be appropriate in some contexts (such as parliaments) to ensure press coverage where public access is limited</a:t>
            </a:r>
          </a:p>
          <a:p>
            <a:r>
              <a:rPr lang="en-US" dirty="0">
                <a:latin typeface="Times New Roman" panose="02020603050405020304" pitchFamily="18" charset="0"/>
                <a:cs typeface="Times New Roman" panose="02020603050405020304" pitchFamily="18" charset="0"/>
              </a:rPr>
              <a:t>Protections for confidential sources are crucial</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3870183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Regulating Print Media</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7"/>
            <a:ext cx="6467867" cy="3775660"/>
          </a:xfrm>
        </p:spPr>
        <p:txBody>
          <a:bodyPr anchor="ctr">
            <a:normAutofit/>
          </a:bodyPr>
          <a:lstStyle/>
          <a:p>
            <a:r>
              <a:rPr lang="en-US" dirty="0">
                <a:latin typeface="Times New Roman" panose="02020603050405020304" pitchFamily="18" charset="0"/>
                <a:cs typeface="Times New Roman" panose="02020603050405020304" pitchFamily="18" charset="0"/>
              </a:rPr>
              <a:t>L</a:t>
            </a:r>
            <a:r>
              <a:rPr lang="en-GB" dirty="0" err="1">
                <a:latin typeface="Times New Roman" panose="02020603050405020304" pitchFamily="18" charset="0"/>
                <a:cs typeface="Times New Roman" panose="02020603050405020304" pitchFamily="18" charset="0"/>
              </a:rPr>
              <a:t>icensing</a:t>
            </a:r>
            <a:r>
              <a:rPr lang="en-GB" dirty="0">
                <a:latin typeface="Times New Roman" panose="02020603050405020304" pitchFamily="18" charset="0"/>
                <a:cs typeface="Times New Roman" panose="02020603050405020304" pitchFamily="18" charset="0"/>
              </a:rPr>
              <a:t> requirements are not valid under international human rights law</a:t>
            </a:r>
          </a:p>
          <a:p>
            <a:r>
              <a:rPr lang="en-US" dirty="0">
                <a:latin typeface="Times New Roman" panose="02020603050405020304" pitchFamily="18" charset="0"/>
                <a:cs typeface="Times New Roman" panose="02020603050405020304" pitchFamily="18" charset="0"/>
              </a:rPr>
              <a:t>R</a:t>
            </a:r>
            <a:r>
              <a:rPr lang="en-GB" dirty="0" err="1">
                <a:latin typeface="Times New Roman" panose="02020603050405020304" pitchFamily="18" charset="0"/>
                <a:cs typeface="Times New Roman" panose="02020603050405020304" pitchFamily="18" charset="0"/>
              </a:rPr>
              <a:t>egistration</a:t>
            </a:r>
            <a:r>
              <a:rPr lang="en-GB" dirty="0">
                <a:latin typeface="Times New Roman" panose="02020603050405020304" pitchFamily="18" charset="0"/>
                <a:cs typeface="Times New Roman" panose="02020603050405020304" pitchFamily="18" charset="0"/>
              </a:rPr>
              <a:t> requirements are permissible, but special registration regimes are prone to abuse and not necessary.</a:t>
            </a:r>
          </a:p>
          <a:p>
            <a:r>
              <a:rPr lang="en-US" dirty="0">
                <a:latin typeface="Times New Roman" panose="02020603050405020304" pitchFamily="18" charset="0"/>
                <a:cs typeface="Times New Roman" panose="02020603050405020304" pitchFamily="18" charset="0"/>
              </a:rPr>
              <a:t>A</a:t>
            </a:r>
            <a:r>
              <a:rPr lang="en-GB" dirty="0" err="1">
                <a:latin typeface="Times New Roman" panose="02020603050405020304" pitchFamily="18" charset="0"/>
                <a:cs typeface="Times New Roman" panose="02020603050405020304" pitchFamily="18" charset="0"/>
              </a:rPr>
              <a:t>ny</a:t>
            </a:r>
            <a:r>
              <a:rPr lang="en-GB" dirty="0">
                <a:latin typeface="Times New Roman" panose="02020603050405020304" pitchFamily="18" charset="0"/>
                <a:cs typeface="Times New Roman" panose="02020603050405020304" pitchFamily="18" charset="0"/>
              </a:rPr>
              <a:t> technical registration requirements (like registration fees) should not be overly burdensome</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66089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Self-Regulatory versus Co-Regulatory Systems</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7"/>
            <a:ext cx="6467867" cy="3906760"/>
          </a:xfrm>
        </p:spPr>
        <p:txBody>
          <a:bodyPr anchor="ctr">
            <a:normAutofit fontScale="92500" lnSpcReduction="10000"/>
          </a:bodyPr>
          <a:lstStyle/>
          <a:p>
            <a:r>
              <a:rPr lang="en-US" dirty="0">
                <a:latin typeface="Times New Roman" panose="02020603050405020304" pitchFamily="18" charset="0"/>
                <a:cs typeface="Times New Roman" panose="02020603050405020304" pitchFamily="18" charset="0"/>
              </a:rPr>
              <a:t>Review: </a:t>
            </a:r>
          </a:p>
          <a:p>
            <a:pPr lvl="1"/>
            <a:r>
              <a:rPr lang="en-GB" dirty="0">
                <a:latin typeface="Times New Roman" panose="02020603050405020304" pitchFamily="18" charset="0"/>
                <a:cs typeface="Times New Roman" panose="02020603050405020304" pitchFamily="18" charset="0"/>
              </a:rPr>
              <a:t>Self-regulation: system is entirely created and run by the media</a:t>
            </a:r>
          </a:p>
          <a:p>
            <a:pPr lvl="1"/>
            <a:r>
              <a:rPr lang="en-GB" dirty="0">
                <a:latin typeface="Times New Roman" panose="02020603050405020304" pitchFamily="18" charset="0"/>
                <a:cs typeface="Times New Roman" panose="02020603050405020304" pitchFamily="18" charset="0"/>
              </a:rPr>
              <a:t>Co-regulation: system is backstopped by a legal rule but has significant media involvement in running or overseeing it</a:t>
            </a:r>
          </a:p>
          <a:p>
            <a:pPr lvl="1"/>
            <a:r>
              <a:rPr lang="en-GB" dirty="0">
                <a:latin typeface="Times New Roman" panose="02020603050405020304" pitchFamily="18" charset="0"/>
                <a:cs typeface="Times New Roman" panose="02020603050405020304" pitchFamily="18" charset="0"/>
              </a:rPr>
              <a:t>Statutory: legislative body in which media does not play a significant role</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For the press:</a:t>
            </a:r>
          </a:p>
          <a:p>
            <a:pPr lvl="1"/>
            <a:r>
              <a:rPr lang="en-US" dirty="0">
                <a:latin typeface="Times New Roman" panose="02020603050405020304" pitchFamily="18" charset="0"/>
                <a:cs typeface="Times New Roman" panose="02020603050405020304" pitchFamily="18" charset="0"/>
              </a:rPr>
              <a:t>Self-regulatory systems preferred; co-regulatory may be accepted if crafted in a manner that preserves media independence</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366148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Self-Regulatory versus Co-Regulatory Systems</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7"/>
            <a:ext cx="6467867" cy="3906760"/>
          </a:xfrm>
        </p:spPr>
        <p:txBody>
          <a:bodyPr anchor="ctr">
            <a:normAutofit fontScale="85000" lnSpcReduction="10000"/>
          </a:bodyPr>
          <a:lstStyle/>
          <a:p>
            <a:r>
              <a:rPr lang="en-GB" dirty="0">
                <a:latin typeface="Times New Roman" panose="02020603050405020304" pitchFamily="18" charset="0"/>
                <a:cs typeface="Times New Roman" panose="02020603050405020304" pitchFamily="18" charset="0"/>
              </a:rPr>
              <a:t>There are a number of benefits to these types of systems:</a:t>
            </a:r>
          </a:p>
          <a:p>
            <a:pPr lvl="1"/>
            <a:r>
              <a:rPr lang="en-GB" dirty="0">
                <a:latin typeface="Times New Roman" panose="02020603050405020304" pitchFamily="18" charset="0"/>
                <a:cs typeface="Times New Roman" panose="02020603050405020304" pitchFamily="18" charset="0"/>
              </a:rPr>
              <a:t>For the media, they tend to route complaints away from the courts, where they are expensive, time consuming and potentially involve harsh sanctions</a:t>
            </a:r>
          </a:p>
          <a:p>
            <a:pPr lvl="1"/>
            <a:r>
              <a:rPr lang="en-GB" dirty="0">
                <a:latin typeface="Times New Roman" panose="02020603050405020304" pitchFamily="18" charset="0"/>
                <a:cs typeface="Times New Roman" panose="02020603050405020304" pitchFamily="18" charset="0"/>
              </a:rPr>
              <a:t>They also often set clear and appropriate professional standards, clarifying often complex issues</a:t>
            </a:r>
          </a:p>
          <a:p>
            <a:pPr lvl="1"/>
            <a:r>
              <a:rPr lang="en-GB" dirty="0">
                <a:latin typeface="Times New Roman" panose="02020603050405020304" pitchFamily="18" charset="0"/>
                <a:cs typeface="Times New Roman" panose="02020603050405020304" pitchFamily="18" charset="0"/>
              </a:rPr>
              <a:t>For citizens, they provide an accessible system of redress (unlike the courts which are too expensive for most)</a:t>
            </a:r>
          </a:p>
          <a:p>
            <a:pPr lvl="1"/>
            <a:r>
              <a:rPr lang="en-GB" dirty="0">
                <a:latin typeface="Times New Roman" panose="02020603050405020304" pitchFamily="18" charset="0"/>
                <a:cs typeface="Times New Roman" panose="02020603050405020304" pitchFamily="18" charset="0"/>
              </a:rPr>
              <a:t>For society as a whole, they can often be effective ways to improve overall professionalism in the media</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4178187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DC84-8378-496C-9C66-616AD0757CB0}"/>
              </a:ext>
            </a:extLst>
          </p:cNvPr>
          <p:cNvSpPr>
            <a:spLocks noGrp="1"/>
          </p:cNvSpPr>
          <p:nvPr>
            <p:ph type="title"/>
          </p:nvPr>
        </p:nvSpPr>
        <p:spPr>
          <a:xfrm>
            <a:off x="1136428" y="627564"/>
            <a:ext cx="7474172" cy="1325563"/>
          </a:xfrm>
        </p:spPr>
        <p:txBody>
          <a:bodyPr>
            <a:normAutofit/>
          </a:bodyPr>
          <a:lstStyle/>
          <a:p>
            <a:r>
              <a:rPr lang="en-US" dirty="0">
                <a:latin typeface="Times New Roman" panose="02020603050405020304" pitchFamily="18" charset="0"/>
                <a:cs typeface="Times New Roman" panose="02020603050405020304" pitchFamily="18" charset="0"/>
              </a:rPr>
              <a:t>Self-Regulatory versus Co-Regulatory Systems</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2B3F966-78F3-4371-B6EA-C947873E3A33}"/>
              </a:ext>
            </a:extLst>
          </p:cNvPr>
          <p:cNvSpPr>
            <a:spLocks noGrp="1"/>
          </p:cNvSpPr>
          <p:nvPr>
            <p:ph idx="1"/>
          </p:nvPr>
        </p:nvSpPr>
        <p:spPr>
          <a:xfrm>
            <a:off x="1136429" y="1953127"/>
            <a:ext cx="6467867" cy="3906760"/>
          </a:xfrm>
        </p:spPr>
        <p:txBody>
          <a:bodyPr anchor="ctr">
            <a:normAutofit lnSpcReduction="10000"/>
          </a:bodyPr>
          <a:lstStyle/>
          <a:p>
            <a:r>
              <a:rPr lang="en-GB" dirty="0">
                <a:latin typeface="Times New Roman" panose="02020603050405020304" pitchFamily="18" charset="0"/>
                <a:cs typeface="Times New Roman" panose="02020603050405020304" pitchFamily="18" charset="0"/>
              </a:rPr>
              <a:t>Self-regulation has a number of benefits:</a:t>
            </a:r>
          </a:p>
          <a:p>
            <a:pPr lvl="1"/>
            <a:r>
              <a:rPr lang="en-GB" dirty="0">
                <a:latin typeface="Times New Roman" panose="02020603050405020304" pitchFamily="18" charset="0"/>
                <a:cs typeface="Times New Roman" panose="02020603050405020304" pitchFamily="18" charset="0"/>
              </a:rPr>
              <a:t>It is normally strongly protected against political interference</a:t>
            </a:r>
          </a:p>
          <a:p>
            <a:pPr lvl="1"/>
            <a:r>
              <a:rPr lang="en-GB" dirty="0">
                <a:latin typeface="Times New Roman" panose="02020603050405020304" pitchFamily="18" charset="0"/>
                <a:cs typeface="Times New Roman" panose="02020603050405020304" pitchFamily="18" charset="0"/>
              </a:rPr>
              <a:t>It will normally be sensitive to the needs and pressures of working media</a:t>
            </a:r>
          </a:p>
          <a:p>
            <a:r>
              <a:rPr lang="en-GB" dirty="0">
                <a:latin typeface="Times New Roman" panose="02020603050405020304" pitchFamily="18" charset="0"/>
                <a:cs typeface="Times New Roman" panose="02020603050405020304" pitchFamily="18" charset="0"/>
              </a:rPr>
              <a:t>At the same time:</a:t>
            </a:r>
          </a:p>
          <a:p>
            <a:pPr lvl="1"/>
            <a:r>
              <a:rPr lang="en-GB" dirty="0">
                <a:latin typeface="Times New Roman" panose="02020603050405020304" pitchFamily="18" charset="0"/>
                <a:cs typeface="Times New Roman" panose="02020603050405020304" pitchFamily="18" charset="0"/>
              </a:rPr>
              <a:t>Due to its entirely voluntary nature, it can fail to be effective in promoting professional standards and may fail to attract public trust</a:t>
            </a:r>
          </a:p>
          <a:p>
            <a:pPr lvl="1"/>
            <a:r>
              <a:rPr lang="en-GB" dirty="0">
                <a:latin typeface="Times New Roman" panose="02020603050405020304" pitchFamily="18" charset="0"/>
                <a:cs typeface="Times New Roman" panose="02020603050405020304" pitchFamily="18" charset="0"/>
              </a:rPr>
              <a:t>It can be difficult to set up outside of very mature media markets</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1D79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1D79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978FA048-31F1-4482-93EA-C6FED05A78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2195330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TM03457515[[fn=View]]</Template>
  <TotalTime>2189</TotalTime>
  <Words>1333</Words>
  <Application>Microsoft Office PowerPoint</Application>
  <PresentationFormat>Widescreen</PresentationFormat>
  <Paragraphs>142</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Times New Roman</vt:lpstr>
      <vt:lpstr>Office Theme</vt:lpstr>
      <vt:lpstr>  Week 4: Media Regulation and Freedom of Expression for the Media</vt:lpstr>
      <vt:lpstr>Review of Basic Principles;  Journalists and Print Media Part II</vt:lpstr>
      <vt:lpstr>Review from Last Week</vt:lpstr>
      <vt:lpstr>Review from Last Week</vt:lpstr>
      <vt:lpstr>Journalists</vt:lpstr>
      <vt:lpstr>Regulating Print Media</vt:lpstr>
      <vt:lpstr>Self-Regulatory versus Co-Regulatory Systems</vt:lpstr>
      <vt:lpstr>Self-Regulatory versus Co-Regulatory Systems</vt:lpstr>
      <vt:lpstr>Self-Regulatory versus Co-Regulatory Systems</vt:lpstr>
      <vt:lpstr>Self-Regulatory versus Co-Regulatory Systems</vt:lpstr>
      <vt:lpstr>Journalist Safety</vt:lpstr>
      <vt:lpstr>Journalist Safety</vt:lpstr>
      <vt:lpstr>Journalist Safety</vt:lpstr>
      <vt:lpstr>Discussion</vt:lpstr>
      <vt:lpstr>Broadcast Regulation</vt:lpstr>
      <vt:lpstr>Regulating Broadcasting</vt:lpstr>
      <vt:lpstr>Broadcasting Authority</vt:lpstr>
      <vt:lpstr>Broadcast Licensing</vt:lpstr>
      <vt:lpstr>Broadcast Content</vt:lpstr>
      <vt:lpstr>Broadcast Codes of Conduct</vt:lpstr>
      <vt:lpstr>Review: The Three-Part Test</vt:lpstr>
      <vt:lpstr>Public Service Media</vt:lpstr>
      <vt:lpstr>Public Service Media</vt:lpstr>
      <vt:lpstr>Independence</vt:lpstr>
      <vt:lpstr>Funding</vt:lpstr>
      <vt:lpstr>Mandate</vt:lpstr>
      <vt:lpstr>Accountability</vt:lpstr>
      <vt:lpstr>Discussion</vt:lpstr>
      <vt:lpstr>Exercise</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Notess</dc:creator>
  <cp:lastModifiedBy>Laura Notess</cp:lastModifiedBy>
  <cp:revision>87</cp:revision>
  <dcterms:created xsi:type="dcterms:W3CDTF">2018-12-04T15:08:18Z</dcterms:created>
  <dcterms:modified xsi:type="dcterms:W3CDTF">2023-07-18T20:25:08Z</dcterms:modified>
</cp:coreProperties>
</file>